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5.xml" ContentType="application/vnd.openxmlformats-officedocument.presentationml.slide+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9"/>
  </p:notesMasterIdLst>
  <p:sldIdLst>
    <p:sldId id="256" r:id="rId2"/>
    <p:sldId id="283" r:id="rId3"/>
    <p:sldId id="269" r:id="rId4"/>
    <p:sldId id="264" r:id="rId5"/>
    <p:sldId id="294" r:id="rId6"/>
    <p:sldId id="282" r:id="rId7"/>
    <p:sldId id="265" r:id="rId8"/>
    <p:sldId id="257" r:id="rId9"/>
    <p:sldId id="261" r:id="rId10"/>
    <p:sldId id="289" r:id="rId11"/>
    <p:sldId id="290" r:id="rId12"/>
    <p:sldId id="284" r:id="rId13"/>
    <p:sldId id="270" r:id="rId14"/>
    <p:sldId id="285" r:id="rId15"/>
    <p:sldId id="267" r:id="rId16"/>
    <p:sldId id="286" r:id="rId17"/>
    <p:sldId id="271" r:id="rId18"/>
    <p:sldId id="274" r:id="rId19"/>
    <p:sldId id="291" r:id="rId20"/>
    <p:sldId id="268" r:id="rId21"/>
    <p:sldId id="275" r:id="rId22"/>
    <p:sldId id="272" r:id="rId23"/>
    <p:sldId id="277" r:id="rId24"/>
    <p:sldId id="295" r:id="rId25"/>
    <p:sldId id="287" r:id="rId26"/>
    <p:sldId id="278" r:id="rId27"/>
    <p:sldId id="259"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0068" autoAdjust="0"/>
    <p:restoredTop sz="96078" autoAdjust="0"/>
  </p:normalViewPr>
  <p:slideViewPr>
    <p:cSldViewPr snapToGrid="0" snapToObjects="1">
      <p:cViewPr>
        <p:scale>
          <a:sx n="100" d="100"/>
          <a:sy n="100" d="100"/>
        </p:scale>
        <p:origin x="-752" y="-4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E8FA9E-CCFC-9D40-81E3-A18D625F338F}" type="datetimeFigureOut">
              <a:rPr lang="en-US" smtClean="0"/>
              <a:pPr/>
              <a:t>2/23/15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BE2E8-C7F7-C84D-ADC1-1DBDE8010B9B}"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216480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14</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0912057"/>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Segmented</a:t>
            </a:r>
            <a:r>
              <a:rPr lang="en-US" baseline="0" dirty="0" smtClean="0"/>
              <a:t> by company and helps you keep track on multiple contacts at each company, and if you are in a series of networking conversations. </a:t>
            </a:r>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16</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56025762"/>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spc="200" dirty="0" smtClean="0">
                <a:latin typeface="Devanagari Sangam MN"/>
                <a:cs typeface="Devanagari Sangam MN"/>
              </a:rPr>
              <a:t>This percentage of networkers represents smart jobseekers who understand that looking for and finding work takes...work.</a:t>
            </a:r>
          </a:p>
          <a:p>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3</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9878736"/>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indent="-742950">
              <a:buAutoNum type="alphaUcPeriod"/>
              <a:defRPr/>
            </a:pPr>
            <a:r>
              <a:rPr lang="en-US" sz="1200" kern="0" dirty="0" smtClean="0">
                <a:solidFill>
                  <a:schemeClr val="tx1">
                    <a:lumMod val="75000"/>
                    <a:lumOff val="25000"/>
                  </a:schemeClr>
                </a:solidFill>
                <a:latin typeface="+mn-lt"/>
                <a:ea typeface="+mn-ea"/>
                <a:cs typeface="+mn-cs"/>
              </a:rPr>
              <a:t>Getting to know people with the ultimate goal of getting a job.</a:t>
            </a:r>
          </a:p>
          <a:p>
            <a:pPr marL="742950" indent="-742950">
              <a:buAutoNum type="alphaUcPeriod"/>
              <a:defRPr/>
            </a:pPr>
            <a:r>
              <a:rPr lang="en-US" sz="1200" kern="0" dirty="0" smtClean="0">
                <a:solidFill>
                  <a:schemeClr val="tx1">
                    <a:lumMod val="75000"/>
                    <a:lumOff val="25000"/>
                  </a:schemeClr>
                </a:solidFill>
                <a:latin typeface="+mn-lt"/>
                <a:ea typeface="+mn-ea"/>
                <a:cs typeface="+mn-cs"/>
              </a:rPr>
              <a:t>Something that is easiest for outgoing people.</a:t>
            </a:r>
          </a:p>
          <a:p>
            <a:pPr marL="742950" indent="-742950">
              <a:buAutoNum type="alphaUcPeriod"/>
              <a:defRPr/>
            </a:pPr>
            <a:r>
              <a:rPr lang="en-US" sz="1200" kern="0" dirty="0" smtClean="0">
                <a:solidFill>
                  <a:schemeClr val="tx1">
                    <a:lumMod val="75000"/>
                    <a:lumOff val="25000"/>
                  </a:schemeClr>
                </a:solidFill>
                <a:latin typeface="+mn-lt"/>
                <a:ea typeface="+mn-ea"/>
                <a:cs typeface="+mn-cs"/>
              </a:rPr>
              <a:t>An activity one does prior to when they really need it.</a:t>
            </a:r>
          </a:p>
          <a:p>
            <a:pPr marL="742950" indent="-742950">
              <a:buAutoNum type="alphaUcPeriod"/>
              <a:defRPr/>
            </a:pPr>
            <a:r>
              <a:rPr lang="en-US" sz="1200" kern="0" dirty="0" smtClean="0">
                <a:solidFill>
                  <a:schemeClr val="tx1">
                    <a:lumMod val="75000"/>
                    <a:lumOff val="25000"/>
                  </a:schemeClr>
                </a:solidFill>
                <a:latin typeface="+mn-lt"/>
                <a:ea typeface="+mn-ea"/>
                <a:cs typeface="+mn-cs"/>
              </a:rPr>
              <a:t>The process of building trust-based, </a:t>
            </a:r>
            <a:r>
              <a:rPr lang="en-US" sz="1200" kern="0" dirty="0" smtClean="0">
                <a:solidFill>
                  <a:schemeClr val="tx1">
                    <a:lumMod val="75000"/>
                    <a:lumOff val="25000"/>
                  </a:schemeClr>
                </a:solidFill>
              </a:rPr>
              <a:t>long-term, and </a:t>
            </a:r>
            <a:r>
              <a:rPr lang="en-US" sz="1200" kern="0" dirty="0" smtClean="0">
                <a:solidFill>
                  <a:schemeClr val="tx1">
                    <a:lumMod val="75000"/>
                    <a:lumOff val="25000"/>
                  </a:schemeClr>
                </a:solidFill>
                <a:latin typeface="+mn-lt"/>
                <a:ea typeface="+mn-ea"/>
                <a:cs typeface="+mn-cs"/>
              </a:rPr>
              <a:t>mutually beneficial relationships. </a:t>
            </a:r>
            <a:endParaRPr lang="en-US" sz="1200" kern="0" dirty="0">
              <a:solidFill>
                <a:schemeClr val="tx1">
                  <a:lumMod val="75000"/>
                  <a:lumOff val="25000"/>
                </a:schemeClr>
              </a:solidFill>
              <a:latin typeface="+mn-lt"/>
              <a:ea typeface="+mn-ea"/>
              <a:cs typeface="+mn-cs"/>
            </a:endParaRPr>
          </a:p>
        </p:txBody>
      </p:sp>
      <p:sp>
        <p:nvSpPr>
          <p:cNvPr id="4" name="Slide Number Placeholder 3"/>
          <p:cNvSpPr>
            <a:spLocks noGrp="1"/>
          </p:cNvSpPr>
          <p:nvPr>
            <p:ph type="sldNum" sz="quarter" idx="10"/>
          </p:nvPr>
        </p:nvSpPr>
        <p:spPr/>
        <p:txBody>
          <a:bodyPr/>
          <a:lstStyle/>
          <a:p>
            <a:fld id="{BB5BE2E8-C7F7-C84D-ADC1-1DBDE8010B9B}" type="slidenum">
              <a:rPr lang="en-US" smtClean="0"/>
              <a:pPr/>
              <a:t>4</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483903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tx1">
                    <a:lumMod val="75000"/>
                    <a:lumOff val="25000"/>
                  </a:schemeClr>
                </a:solidFill>
              </a:rPr>
              <a:t>6 Stages of Trust in Relationship</a:t>
            </a:r>
          </a:p>
          <a:p>
            <a:endParaRPr lang="en-US" dirty="0" smtClean="0"/>
          </a:p>
          <a:p>
            <a:r>
              <a:rPr lang="en-US" dirty="0" smtClean="0"/>
              <a:t>Accidents</a:t>
            </a:r>
          </a:p>
          <a:p>
            <a:r>
              <a:rPr lang="en-US" dirty="0" smtClean="0"/>
              <a:t>People you will never see again under normal circumstances.</a:t>
            </a:r>
          </a:p>
          <a:p>
            <a:endParaRPr lang="en-US" dirty="0" smtClean="0"/>
          </a:p>
          <a:p>
            <a:r>
              <a:rPr lang="en-US" dirty="0" smtClean="0"/>
              <a:t>Acquaintances</a:t>
            </a:r>
          </a:p>
          <a:p>
            <a:r>
              <a:rPr lang="en-US" dirty="0" smtClean="0"/>
              <a:t>People you meet through other contacts, but have no arenas in common with them.</a:t>
            </a:r>
          </a:p>
          <a:p>
            <a:endParaRPr lang="en-US" dirty="0" smtClean="0"/>
          </a:p>
          <a:p>
            <a:r>
              <a:rPr lang="en-US" dirty="0" smtClean="0"/>
              <a:t>Associates</a:t>
            </a:r>
          </a:p>
          <a:p>
            <a:r>
              <a:rPr lang="en-US" dirty="0" smtClean="0"/>
              <a:t>People with whom you share a membership (civic group, fitness club, professional association.)</a:t>
            </a:r>
          </a:p>
          <a:p>
            <a:endParaRPr lang="en-US" dirty="0" smtClean="0"/>
          </a:p>
          <a:p>
            <a:r>
              <a:rPr lang="en-US" dirty="0" smtClean="0"/>
              <a:t>Actors</a:t>
            </a:r>
          </a:p>
          <a:p>
            <a:r>
              <a:rPr lang="en-US" dirty="0" smtClean="0"/>
              <a:t>People who are actively exchanging information and resources with you.</a:t>
            </a:r>
          </a:p>
          <a:p>
            <a:endParaRPr lang="en-US" dirty="0" smtClean="0"/>
          </a:p>
          <a:p>
            <a:r>
              <a:rPr lang="en-US" dirty="0" smtClean="0"/>
              <a:t>Advocates</a:t>
            </a:r>
          </a:p>
          <a:p>
            <a:r>
              <a:rPr lang="en-US" dirty="0" smtClean="0"/>
              <a:t>People who send opportunities your way, speak up for you and promote you.</a:t>
            </a:r>
          </a:p>
          <a:p>
            <a:endParaRPr lang="en-US" dirty="0" smtClean="0"/>
          </a:p>
          <a:p>
            <a:r>
              <a:rPr lang="en-US" dirty="0" smtClean="0"/>
              <a:t>Allies</a:t>
            </a:r>
          </a:p>
          <a:p>
            <a:r>
              <a:rPr lang="en-US" dirty="0" smtClean="0"/>
              <a:t>People who are invested in your life-long business and personal success and who can give you constructive criticism, commiserate with you, and celebrate with you.</a:t>
            </a:r>
            <a:endParaRPr lang="en-US" dirty="0"/>
          </a:p>
        </p:txBody>
      </p:sp>
      <p:sp>
        <p:nvSpPr>
          <p:cNvPr id="4" name="Slide Number Placeholder 3"/>
          <p:cNvSpPr>
            <a:spLocks noGrp="1"/>
          </p:cNvSpPr>
          <p:nvPr>
            <p:ph type="sldNum" sz="quarter" idx="10"/>
          </p:nvPr>
        </p:nvSpPr>
        <p:spPr/>
        <p:txBody>
          <a:bodyPr/>
          <a:lstStyle/>
          <a:p>
            <a:fld id="{4319298F-74CE-8D45-A44D-8A9771E8E7B9}" type="slidenum">
              <a:rPr lang="en-US" smtClean="0"/>
              <a:pPr/>
              <a:t>7</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2222744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LinkedIn</a:t>
            </a:r>
            <a:r>
              <a:rPr lang="en-US" baseline="0" dirty="0" smtClean="0"/>
              <a:t> to your advantage</a:t>
            </a:r>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8</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89073701"/>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9</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76450764"/>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LinkedIn</a:t>
            </a:r>
            <a:r>
              <a:rPr lang="en-US" baseline="0" dirty="0" smtClean="0"/>
              <a:t> can be a powerful tool to help you track you contacts and create a strategy</a:t>
            </a:r>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10</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32682719"/>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you have 300 connections -&gt; Now, say your 300 connections have an average of</a:t>
            </a:r>
            <a:r>
              <a:rPr lang="en-US" baseline="0" dirty="0" smtClean="0"/>
              <a:t> 300 connections. 300 x 300= 90,000. Imagine the people, industries, and companies you are connected to…</a:t>
            </a:r>
          </a:p>
          <a:p>
            <a:endParaRPr lang="en-US" baseline="0" dirty="0" smtClean="0"/>
          </a:p>
          <a:p>
            <a:r>
              <a:rPr lang="en-US" baseline="0" dirty="0" smtClean="0"/>
              <a:t>…</a:t>
            </a:r>
            <a:r>
              <a:rPr lang="en-US" sz="1200" spc="200" dirty="0" smtClean="0">
                <a:solidFill>
                  <a:schemeClr val="bg2"/>
                </a:solidFill>
                <a:latin typeface="Devanagari Sangam MN"/>
                <a:cs typeface="Devanagari Sangam MN"/>
              </a:rPr>
              <a:t>and </a:t>
            </a:r>
            <a:r>
              <a:rPr lang="en-US" sz="1200" spc="200" dirty="0" smtClean="0">
                <a:solidFill>
                  <a:srgbClr val="333366"/>
                </a:solidFill>
                <a:latin typeface="Devanagari Sangam MN"/>
                <a:cs typeface="Devanagari Sangam MN"/>
              </a:rPr>
              <a:t>growing fast, </a:t>
            </a:r>
            <a:r>
              <a:rPr lang="en-US" sz="1200" b="1" spc="200" dirty="0" smtClean="0">
                <a:solidFill>
                  <a:srgbClr val="FFBF21"/>
                </a:solidFill>
                <a:latin typeface="Devanagari Sangam MN"/>
                <a:cs typeface="Devanagari Sangam MN"/>
              </a:rPr>
              <a:t>200</a:t>
            </a:r>
            <a:r>
              <a:rPr lang="en-US" sz="1200" b="1" spc="200" dirty="0" smtClean="0">
                <a:solidFill>
                  <a:srgbClr val="FF0000"/>
                </a:solidFill>
                <a:latin typeface="Devanagari Sangam MN"/>
                <a:cs typeface="Devanagari Sangam MN"/>
              </a:rPr>
              <a:t> </a:t>
            </a:r>
            <a:r>
              <a:rPr lang="en-US" sz="1200" spc="200" dirty="0" smtClean="0">
                <a:solidFill>
                  <a:srgbClr val="333366"/>
                </a:solidFill>
                <a:latin typeface="Devanagari Sangam MN"/>
                <a:cs typeface="Devanagari Sangam MN"/>
              </a:rPr>
              <a:t>countries,</a:t>
            </a:r>
            <a:r>
              <a:rPr lang="en-US" sz="1200" b="1" spc="200" dirty="0" smtClean="0">
                <a:solidFill>
                  <a:srgbClr val="7C97AB"/>
                </a:solidFill>
                <a:latin typeface="Devanagari Sangam MN"/>
                <a:cs typeface="Devanagari Sangam MN"/>
              </a:rPr>
              <a:t> </a:t>
            </a:r>
            <a:r>
              <a:rPr lang="en-US" sz="1200" b="1" spc="200" dirty="0" smtClean="0">
                <a:solidFill>
                  <a:srgbClr val="FFBF21"/>
                </a:solidFill>
                <a:latin typeface="Devanagari Sangam MN"/>
                <a:cs typeface="Devanagari Sangam MN"/>
              </a:rPr>
              <a:t>2 new </a:t>
            </a:r>
            <a:r>
              <a:rPr lang="en-US" sz="1200" spc="200" dirty="0" smtClean="0">
                <a:solidFill>
                  <a:srgbClr val="333366"/>
                </a:solidFill>
                <a:latin typeface="Devanagari Sangam MN"/>
                <a:cs typeface="Devanagari Sangam MN"/>
              </a:rPr>
              <a:t>members per second</a:t>
            </a:r>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11</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8259864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pc="0" dirty="0" smtClean="0"/>
              <a:t>Can be simple or complex</a:t>
            </a:r>
            <a:r>
              <a:rPr lang="en-US" spc="0" baseline="0" dirty="0" smtClean="0"/>
              <a:t> – Based on personal preference</a:t>
            </a:r>
          </a:p>
          <a:p>
            <a:pPr marL="0" indent="0">
              <a:buClr>
                <a:schemeClr val="accent2"/>
              </a:buClr>
              <a:buSzPct val="125000"/>
              <a:buFont typeface="Wingdings" charset="2"/>
              <a:buNone/>
            </a:pPr>
            <a:endParaRPr lang="en-US" sz="1200" spc="0" dirty="0" smtClean="0">
              <a:latin typeface="Devanagari Sangam MN"/>
              <a:cs typeface="Devanagari Sangam MN"/>
            </a:endParaRPr>
          </a:p>
          <a:p>
            <a:pPr marL="0" indent="0">
              <a:buClr>
                <a:schemeClr val="accent2"/>
              </a:buClr>
              <a:buSzPct val="125000"/>
              <a:buFont typeface="Wingdings" charset="2"/>
              <a:buNone/>
            </a:pPr>
            <a:r>
              <a:rPr lang="en-US" sz="1200" spc="0" dirty="0" smtClean="0">
                <a:latin typeface="Devanagari Sangam MN"/>
                <a:cs typeface="Devanagari Sangam MN"/>
              </a:rPr>
              <a:t>You can add more columns such as “conversation 1” and</a:t>
            </a:r>
            <a:r>
              <a:rPr lang="en-US" sz="1200" spc="0" baseline="0" dirty="0" smtClean="0">
                <a:latin typeface="Devanagari Sangam MN"/>
                <a:cs typeface="Devanagari Sangam MN"/>
              </a:rPr>
              <a:t> </a:t>
            </a:r>
            <a:r>
              <a:rPr lang="en-US" sz="1200" spc="0" dirty="0" smtClean="0">
                <a:latin typeface="Devanagari Sangam MN"/>
                <a:cs typeface="Devanagari Sangam MN"/>
              </a:rPr>
              <a:t>“conversation 2” to keep track of dates and talking points.</a:t>
            </a:r>
          </a:p>
          <a:p>
            <a:endParaRPr lang="en-US" baseline="0" dirty="0" smtClean="0"/>
          </a:p>
          <a:p>
            <a:r>
              <a:rPr lang="en-US" baseline="0" dirty="0" smtClean="0"/>
              <a:t>Word document with contacts and notes (may be better to keep track of networking within one organization), use Excel for a more formatted document.</a:t>
            </a:r>
            <a:endParaRPr lang="en-US" dirty="0"/>
          </a:p>
        </p:txBody>
      </p:sp>
      <p:sp>
        <p:nvSpPr>
          <p:cNvPr id="4" name="Slide Number Placeholder 3"/>
          <p:cNvSpPr>
            <a:spLocks noGrp="1"/>
          </p:cNvSpPr>
          <p:nvPr>
            <p:ph type="sldNum" sz="quarter" idx="10"/>
          </p:nvPr>
        </p:nvSpPr>
        <p:spPr/>
        <p:txBody>
          <a:bodyPr/>
          <a:lstStyle/>
          <a:p>
            <a:fld id="{BB5BE2E8-C7F7-C84D-ADC1-1DBDE8010B9B}" type="slidenum">
              <a:rPr lang="en-US" smtClean="0"/>
              <a:pPr/>
              <a:t>13</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0912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hasCustomPrompt="1"/>
          </p:nvPr>
        </p:nvSpPr>
        <p:spPr>
          <a:xfrm>
            <a:off x="2362200" y="4038600"/>
            <a:ext cx="6477000" cy="1828800"/>
          </a:xfrm>
        </p:spPr>
        <p:txBody>
          <a:bodyPr anchor="b">
            <a:normAutofit/>
          </a:bodyPr>
          <a:lstStyle>
            <a:lvl1pPr algn="r">
              <a:defRPr sz="5000" cap="none" baseline="0">
                <a:solidFill>
                  <a:schemeClr val="tx1"/>
                </a:solidFill>
              </a:defRPr>
            </a:lvl1pPr>
          </a:lstStyle>
          <a:p>
            <a:r>
              <a:rPr kumimoji="0" lang="en-US" dirty="0" smtClean="0"/>
              <a:t>Presentation Title</a:t>
            </a:r>
            <a:endParaRPr kumimoji="0" lang="en-US" dirty="0"/>
          </a:p>
        </p:txBody>
      </p:sp>
      <p:sp>
        <p:nvSpPr>
          <p:cNvPr id="9" name="Subtitle 8"/>
          <p:cNvSpPr>
            <a:spLocks noGrp="1"/>
          </p:cNvSpPr>
          <p:nvPr>
            <p:ph type="subTitle" idx="1" hasCustomPrompt="1"/>
          </p:nvPr>
        </p:nvSpPr>
        <p:spPr>
          <a:xfrm>
            <a:off x="2362200" y="6050037"/>
            <a:ext cx="6477000" cy="685800"/>
          </a:xfrm>
        </p:spPr>
        <p:txBody>
          <a:bodyPr anchor="ctr">
            <a:normAutofit/>
          </a:bodyPr>
          <a:lstStyle>
            <a:lvl1pPr marL="0" indent="0" algn="r">
              <a:buNone/>
              <a:defRPr sz="2600" i="1" baseline="0">
                <a:solidFill>
                  <a:schemeClr val="bg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Workshop Name</a:t>
            </a:r>
            <a:endParaRPr kumimoji="0"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D023E9B-B11B-EC47-B1CA-939E56388467}" type="slidenum">
              <a:rPr lang="en-US" smtClean="0"/>
              <a:pPr/>
              <a:t>‹#›</a:t>
            </a:fld>
            <a:endParaRPr lang="en-US"/>
          </a:p>
        </p:txBody>
      </p:sp>
      <p:pic>
        <p:nvPicPr>
          <p:cNvPr id="12" name="Picture 11" descr="careerly-final copy.png"/>
          <p:cNvPicPr>
            <a:picLocks noChangeAspect="1"/>
          </p:cNvPicPr>
          <p:nvPr userDrawn="1"/>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0773" y="6128729"/>
            <a:ext cx="1816743" cy="56697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648" y="228600"/>
            <a:ext cx="8153400" cy="990600"/>
          </a:xfrm>
        </p:spPr>
        <p:txBody>
          <a:bodyPr>
            <a:normAutofit/>
          </a:bodyPr>
          <a:lstStyle>
            <a:lvl1pPr>
              <a:defRPr sz="4800"/>
            </a:lvl1pPr>
          </a:lstStyle>
          <a:p>
            <a:r>
              <a:rPr kumimoji="0" lang="en-US" dirty="0" smtClean="0"/>
              <a:t>Slide Title</a:t>
            </a:r>
            <a:endParaRPr kumimoji="0" lang="en-US" dirty="0"/>
          </a:p>
        </p:txBody>
      </p:sp>
      <p:sp>
        <p:nvSpPr>
          <p:cNvPr id="4" name="Date Placeholder 3"/>
          <p:cNvSpPr>
            <a:spLocks noGrp="1"/>
          </p:cNvSpPr>
          <p:nvPr>
            <p:ph type="dt" sz="half" idx="10"/>
          </p:nvPr>
        </p:nvSpPr>
        <p:spPr/>
        <p:txBody>
          <a:bodyPr/>
          <a:lstStyle/>
          <a:p>
            <a:fld id="{91B7BE53-77FC-9341-A2C4-B6E81A07E2D5}" type="datetimeFigureOut">
              <a:rPr lang="en-US" smtClean="0"/>
              <a:pPr/>
              <a:t>2/23/15</a:t>
            </a:fld>
            <a:endParaRPr lang="en-US"/>
          </a:p>
        </p:txBody>
      </p:sp>
      <p:sp>
        <p:nvSpPr>
          <p:cNvPr id="5" name="Footer Placeholder 4"/>
          <p:cNvSpPr>
            <a:spLocks noGrp="1"/>
          </p:cNvSpPr>
          <p:nvPr>
            <p:ph type="ftr" sz="quarter" idx="11"/>
          </p:nvPr>
        </p:nvSpPr>
        <p:spPr/>
        <p:txBody>
          <a:bodyPr/>
          <a:lstStyle/>
          <a:p>
            <a:endParaRPr lang="en-US"/>
          </a:p>
        </p:txBody>
      </p:sp>
      <p:sp>
        <p:nvSpPr>
          <p:cNvPr id="8" name="Content Placeholder 7"/>
          <p:cNvSpPr>
            <a:spLocks noGrp="1"/>
          </p:cNvSpPr>
          <p:nvPr>
            <p:ph sz="quarter" idx="1"/>
          </p:nvPr>
        </p:nvSpPr>
        <p:spPr>
          <a:xfrm>
            <a:off x="612648" y="1600200"/>
            <a:ext cx="8153400" cy="4495800"/>
          </a:xfrm>
        </p:spPr>
        <p:txBody>
          <a:bodyPr/>
          <a:lstStyle>
            <a:lvl1pPr>
              <a:defRPr spc="200">
                <a:latin typeface="Devanagari Sangam MN"/>
                <a:cs typeface="Devanagari Sangam MN"/>
              </a:defRPr>
            </a:lvl1pPr>
            <a:lvl2pPr>
              <a:defRPr spc="200">
                <a:latin typeface="Devanagari Sangam MN"/>
                <a:cs typeface="Devanagari Sangam MN"/>
              </a:defRPr>
            </a:lvl2pPr>
            <a:lvl3pPr>
              <a:defRPr spc="200">
                <a:latin typeface="Devanagari Sangam MN"/>
                <a:cs typeface="Devanagari Sangam MN"/>
              </a:defRPr>
            </a:lvl3pPr>
            <a:lvl4pPr>
              <a:defRPr spc="200">
                <a:latin typeface="Devanagari Sangam MN"/>
                <a:cs typeface="Devanagari Sangam MN"/>
              </a:defRPr>
            </a:lvl4pPr>
            <a:lvl5pPr>
              <a:defRPr spc="200">
                <a:latin typeface="Devanagari Sangam MN"/>
                <a:cs typeface="Devanagari Sangam MN"/>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1371600" y="2743200"/>
            <a:ext cx="7123113" cy="1673225"/>
          </a:xfrm>
        </p:spPr>
        <p:txBody>
          <a:bodyPr anchor="t"/>
          <a:lstStyle>
            <a:lvl1pPr marL="0" indent="0">
              <a:buNone/>
              <a:defRPr sz="28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Workshop Name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userDrawn="1"/>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hasCustomPrompt="1"/>
          </p:nvPr>
        </p:nvSpPr>
        <p:spPr>
          <a:xfrm>
            <a:off x="1371600" y="1600200"/>
            <a:ext cx="7620000" cy="990600"/>
          </a:xfrm>
        </p:spPr>
        <p:txBody>
          <a:bodyPr/>
          <a:lstStyle>
            <a:lvl1pPr algn="l">
              <a:buNone/>
              <a:defRPr sz="4400" b="0" cap="none">
                <a:solidFill>
                  <a:srgbClr val="FFFFFF"/>
                </a:solidFill>
              </a:defRPr>
            </a:lvl1pPr>
          </a:lstStyle>
          <a:p>
            <a:r>
              <a:rPr kumimoji="0" lang="en-US" dirty="0" smtClean="0"/>
              <a:t>Presentation Name</a:t>
            </a:r>
            <a:endParaRPr kumimoji="0" lang="en-US" dirty="0"/>
          </a:p>
        </p:txBody>
      </p:sp>
      <p:sp>
        <p:nvSpPr>
          <p:cNvPr id="12" name="Date Placeholder 11"/>
          <p:cNvSpPr>
            <a:spLocks noGrp="1"/>
          </p:cNvSpPr>
          <p:nvPr>
            <p:ph type="dt" sz="half" idx="10"/>
          </p:nvPr>
        </p:nvSpPr>
        <p:spPr/>
        <p:txBody>
          <a:bodyPr/>
          <a:lstStyle/>
          <a:p>
            <a:fld id="{91B7BE53-77FC-9341-A2C4-B6E81A07E2D5}" type="datetimeFigureOut">
              <a:rPr lang="en-US" smtClean="0"/>
              <a:pPr/>
              <a:t>2/23/15</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a:lvl1pPr>
          </a:lstStyle>
          <a:p>
            <a:r>
              <a:rPr kumimoji="0" lang="en-US" dirty="0" smtClean="0"/>
              <a:t>Slide Title</a:t>
            </a:r>
            <a:endParaRPr kumimoji="0" lang="en-US" dirty="0"/>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1B7BE53-77FC-9341-A2C4-B6E81A07E2D5}" type="datetimeFigureOut">
              <a:rPr lang="en-US" smtClean="0"/>
              <a:pPr/>
              <a:t>2/23/15</a:t>
            </a:fld>
            <a:endParaRPr lang="en-US"/>
          </a:p>
        </p:txBody>
      </p:sp>
      <p:sp>
        <p:nvSpPr>
          <p:cNvPr id="10" name="Slide Number Placeholder 9"/>
          <p:cNvSpPr>
            <a:spLocks noGrp="1"/>
          </p:cNvSpPr>
          <p:nvPr>
            <p:ph type="sldNum" sz="quarter" idx="16"/>
          </p:nvPr>
        </p:nvSpPr>
        <p:spPr/>
        <p:txBody>
          <a:bodyPr rtlCol="0"/>
          <a:lstStyle/>
          <a:p>
            <a:fld id="{4D023E9B-B11B-EC47-B1CA-939E56388467}"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273050"/>
            <a:ext cx="8153400" cy="869950"/>
          </a:xfrm>
        </p:spPr>
        <p:txBody>
          <a:bodyPr anchor="ctr">
            <a:normAutofit/>
          </a:bodyPr>
          <a:lstStyle>
            <a:lvl1pPr>
              <a:defRPr sz="4800"/>
            </a:lvl1pPr>
          </a:lstStyle>
          <a:p>
            <a:r>
              <a:rPr kumimoji="0" lang="en-US" dirty="0" smtClean="0"/>
              <a:t>Slide Title</a:t>
            </a:r>
            <a:endParaRPr kumimoji="0" lang="en-US" dirty="0"/>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1B7BE53-77FC-9341-A2C4-B6E81A07E2D5}" type="datetimeFigureOut">
              <a:rPr lang="en-US" smtClean="0"/>
              <a:pPr/>
              <a:t>2/23/15</a:t>
            </a:fld>
            <a:endParaRPr lang="en-US"/>
          </a:p>
        </p:txBody>
      </p:sp>
      <p:sp>
        <p:nvSpPr>
          <p:cNvPr id="12" name="Slide Number Placeholder 11"/>
          <p:cNvSpPr>
            <a:spLocks noGrp="1"/>
          </p:cNvSpPr>
          <p:nvPr>
            <p:ph type="sldNum" sz="quarter" idx="16"/>
          </p:nvPr>
        </p:nvSpPr>
        <p:spPr/>
        <p:txBody>
          <a:bodyPr rtlCol="0"/>
          <a:lstStyle/>
          <a:p>
            <a:fld id="{4D023E9B-B11B-EC47-B1CA-939E56388467}"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hasCustomPrompt="1"/>
          </p:nvPr>
        </p:nvSpPr>
        <p:spPr>
          <a:xfrm>
            <a:off x="609600" y="1752600"/>
            <a:ext cx="3886200" cy="640080"/>
          </a:xfrm>
          <a:solidFill>
            <a:schemeClr val="accent2"/>
          </a:solidFill>
        </p:spPr>
        <p:txBody>
          <a:bodyPr rtlCol="0" anchor="ctr"/>
          <a:lstStyle>
            <a:lvl1pPr marL="0" indent="0">
              <a:buFontTx/>
              <a:buNone/>
              <a:defRPr sz="2400" b="1" baseline="0">
                <a:solidFill>
                  <a:srgbClr val="FFFFFF"/>
                </a:solidFill>
              </a:defRPr>
            </a:lvl1pPr>
          </a:lstStyle>
          <a:p>
            <a:pPr lvl="0" eaLnBrk="1" latinLnBrk="0" hangingPunct="1"/>
            <a:r>
              <a:rPr kumimoji="0" lang="en-US" dirty="0" smtClean="0"/>
              <a:t>Subtitle 1</a:t>
            </a:r>
          </a:p>
        </p:txBody>
      </p:sp>
      <p:sp>
        <p:nvSpPr>
          <p:cNvPr id="15" name="Text Placeholder 14"/>
          <p:cNvSpPr>
            <a:spLocks noGrp="1"/>
          </p:cNvSpPr>
          <p:nvPr>
            <p:ph type="body" sz="quarter" idx="3" hasCustomPrompt="1"/>
          </p:nvPr>
        </p:nvSpPr>
        <p:spPr>
          <a:xfrm>
            <a:off x="4800600" y="1752600"/>
            <a:ext cx="3886200" cy="640080"/>
          </a:xfrm>
          <a:solidFill>
            <a:schemeClr val="accent4"/>
          </a:solidFill>
        </p:spPr>
        <p:txBody>
          <a:bodyPr rtlCol="0" anchor="ctr">
            <a:normAutofit/>
          </a:bodyPr>
          <a:lstStyle>
            <a:lvl1pPr marL="0" indent="0">
              <a:buFontTx/>
              <a:buNone/>
              <a:defRPr sz="2400" b="1">
                <a:solidFill>
                  <a:srgbClr val="FFFFFF"/>
                </a:solidFill>
              </a:defRPr>
            </a:lvl1pPr>
          </a:lstStyle>
          <a:p>
            <a:pPr lvl="0" eaLnBrk="1" latinLnBrk="0" hangingPunct="1"/>
            <a:r>
              <a:rPr kumimoji="0" lang="en-US" dirty="0" smtClean="0"/>
              <a:t>Subtitle 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4800" baseline="0"/>
            </a:lvl1pPr>
          </a:lstStyle>
          <a:p>
            <a:r>
              <a:rPr kumimoji="0" lang="en-US" dirty="0" smtClean="0"/>
              <a:t>Slide Title</a:t>
            </a:r>
            <a:endParaRPr kumimoji="0" lang="en-US" dirty="0"/>
          </a:p>
        </p:txBody>
      </p:sp>
      <p:sp>
        <p:nvSpPr>
          <p:cNvPr id="3" name="Date Placeholder 2"/>
          <p:cNvSpPr>
            <a:spLocks noGrp="1"/>
          </p:cNvSpPr>
          <p:nvPr>
            <p:ph type="dt" sz="half" idx="10"/>
          </p:nvPr>
        </p:nvSpPr>
        <p:spPr/>
        <p:txBody>
          <a:bodyPr/>
          <a:lstStyle/>
          <a:p>
            <a:fld id="{91B7BE53-77FC-9341-A2C4-B6E81A07E2D5}" type="datetimeFigureOut">
              <a:rPr lang="en-US" smtClean="0"/>
              <a:pPr/>
              <a:t>2/23/15</a:t>
            </a:fld>
            <a:endParaRPr lang="en-US"/>
          </a:p>
        </p:txBody>
      </p:sp>
      <p:sp>
        <p:nvSpPr>
          <p:cNvPr id="4" name="Footer Placeholder 3"/>
          <p:cNvSpPr>
            <a:spLocks noGrp="1"/>
          </p:cNvSpPr>
          <p:nvPr>
            <p:ph type="ftr" sz="quarter" idx="11"/>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1B7BE53-77FC-9341-A2C4-B6E81A07E2D5}" type="datetimeFigureOut">
              <a:rPr lang="en-US" smtClean="0"/>
              <a:pPr/>
              <a:t>2/23/15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D023E9B-B11B-EC47-B1CA-939E56388467}" type="slidenum">
              <a:rPr lang="en-US" smtClean="0"/>
              <a:pPr/>
              <a:t>‹#›</a:t>
            </a:fld>
            <a:endParaRPr lang="en-US"/>
          </a:p>
        </p:txBody>
      </p:sp>
      <p:sp>
        <p:nvSpPr>
          <p:cNvPr id="3" name="Text Placeholder 2"/>
          <p:cNvSpPr>
            <a:spLocks noGrp="1"/>
          </p:cNvSpPr>
          <p:nvPr>
            <p:ph type="body" idx="2" hasCustomPrompt="1"/>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normAutofit/>
          </a:bodyPr>
          <a:lstStyle>
            <a:lvl1pPr marL="0" indent="0">
              <a:spcAft>
                <a:spcPts val="1000"/>
              </a:spcAft>
              <a:buNone/>
              <a:defRPr sz="3000" baseline="0">
                <a:latin typeface="Devanagari Sangam MN"/>
                <a:cs typeface="Devanagari Sangam MN"/>
              </a:defRPr>
            </a:lvl1pPr>
            <a:lvl2pPr>
              <a:buNone/>
              <a:defRPr sz="1200"/>
            </a:lvl2pPr>
            <a:lvl3pPr>
              <a:buNone/>
              <a:defRPr sz="1000"/>
            </a:lvl3pPr>
            <a:lvl4pPr>
              <a:buNone/>
              <a:defRPr sz="900"/>
            </a:lvl4pPr>
            <a:lvl5pPr>
              <a:buNone/>
              <a:defRPr sz="900"/>
            </a:lvl5pPr>
          </a:lstStyle>
          <a:p>
            <a:pPr lvl="0" eaLnBrk="1" latinLnBrk="0" hangingPunct="1"/>
            <a:r>
              <a:rPr kumimoji="0" lang="en-US" dirty="0" smtClean="0"/>
              <a:t>Point 1</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1B7BE53-77FC-9341-A2C4-B6E81A07E2D5}" type="datetimeFigureOut">
              <a:rPr lang="en-US" smtClean="0"/>
              <a:pPr/>
              <a:t>2/23/15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D023E9B-B11B-EC47-B1CA-939E563884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Lst>
  <p:txStyles>
    <p:titleStyle>
      <a:lvl1pPr algn="l" rtl="0" eaLnBrk="1" latinLnBrk="0" hangingPunct="1">
        <a:spcBef>
          <a:spcPct val="0"/>
        </a:spcBef>
        <a:buNone/>
        <a:defRPr kumimoji="0" sz="4400" kern="1200" spc="250">
          <a:solidFill>
            <a:schemeClr val="tx2"/>
          </a:solidFill>
          <a:latin typeface="Devanagari Sangam MN"/>
          <a:ea typeface="+mj-ea"/>
          <a:cs typeface="Devanagari Sangam MN"/>
        </a:defRPr>
      </a:lvl1pPr>
    </p:titleStyle>
    <p:bodyStyle>
      <a:lvl1pPr marL="320040" indent="-320040" algn="l" rtl="0" eaLnBrk="1" latinLnBrk="0" hangingPunct="1">
        <a:spcBef>
          <a:spcPts val="700"/>
        </a:spcBef>
        <a:buClr>
          <a:schemeClr val="accent2"/>
        </a:buClr>
        <a:buSzPct val="60000"/>
        <a:buFont typeface="Wingdings"/>
        <a:buChar char=""/>
        <a:defRPr kumimoji="0" sz="2900" kern="1200" spc="200">
          <a:solidFill>
            <a:schemeClr val="tx1"/>
          </a:solidFill>
          <a:latin typeface="Devanagari Sangam MN"/>
          <a:ea typeface="+mn-ea"/>
          <a:cs typeface="Devanagari Sangam MN"/>
        </a:defRPr>
      </a:lvl1pPr>
      <a:lvl2pPr marL="640080" indent="-274320" algn="l" rtl="0" eaLnBrk="1" latinLnBrk="0" hangingPunct="1">
        <a:spcBef>
          <a:spcPts val="550"/>
        </a:spcBef>
        <a:buClr>
          <a:schemeClr val="accent1"/>
        </a:buClr>
        <a:buSzPct val="70000"/>
        <a:buFont typeface="Wingdings 2"/>
        <a:buChar char=""/>
        <a:defRPr kumimoji="0" sz="2600" kern="1200" spc="200">
          <a:solidFill>
            <a:schemeClr val="tx1"/>
          </a:solidFill>
          <a:latin typeface="Devanagari Sangam MN"/>
          <a:ea typeface="+mn-ea"/>
          <a:cs typeface="Devanagari Sangam MN"/>
        </a:defRPr>
      </a:lvl2pPr>
      <a:lvl3pPr marL="914400" indent="-228600" algn="l" rtl="0" eaLnBrk="1" latinLnBrk="0" hangingPunct="1">
        <a:spcBef>
          <a:spcPts val="500"/>
        </a:spcBef>
        <a:buClr>
          <a:schemeClr val="accent2"/>
        </a:buClr>
        <a:buSzPct val="75000"/>
        <a:buFont typeface="Wingdings"/>
        <a:buChar char=""/>
        <a:defRPr kumimoji="0" sz="2300" kern="1200" spc="200">
          <a:solidFill>
            <a:schemeClr val="tx1"/>
          </a:solidFill>
          <a:latin typeface="Devanagari Sangam MN"/>
          <a:ea typeface="+mn-ea"/>
          <a:cs typeface="Devanagari Sangam MN"/>
        </a:defRPr>
      </a:lvl3pPr>
      <a:lvl4pPr marL="1371600" indent="-228600" algn="l" rtl="0" eaLnBrk="1" latinLnBrk="0" hangingPunct="1">
        <a:spcBef>
          <a:spcPts val="400"/>
        </a:spcBef>
        <a:buClr>
          <a:schemeClr val="accent3"/>
        </a:buClr>
        <a:buSzPct val="75000"/>
        <a:buFont typeface="Wingdings"/>
        <a:buChar char=""/>
        <a:defRPr kumimoji="0" sz="2000" kern="1200" spc="200">
          <a:solidFill>
            <a:schemeClr val="tx1"/>
          </a:solidFill>
          <a:latin typeface="Devanagari Sangam MN"/>
          <a:ea typeface="+mn-ea"/>
          <a:cs typeface="Devanagari Sangam MN"/>
        </a:defRPr>
      </a:lvl4pPr>
      <a:lvl5pPr marL="1828800" indent="-228600" algn="l" rtl="0" eaLnBrk="1" latinLnBrk="0" hangingPunct="1">
        <a:spcBef>
          <a:spcPts val="400"/>
        </a:spcBef>
        <a:buClr>
          <a:schemeClr val="accent4"/>
        </a:buClr>
        <a:buSzPct val="65000"/>
        <a:buFont typeface="Wingdings"/>
        <a:buChar char=""/>
        <a:defRPr kumimoji="0" sz="2000" kern="1200" spc="200">
          <a:solidFill>
            <a:schemeClr val="tx1"/>
          </a:solidFill>
          <a:latin typeface="Devanagari Sangam MN"/>
          <a:ea typeface="+mn-ea"/>
          <a:cs typeface="Devanagari Sangam MN"/>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hyperlink" Target="mailto:hello@careerly.co" TargetMode="External"/><Relationship Id="rId8" Type="http://schemas.openxmlformats.org/officeDocument/2006/relationships/hyperlink" Target="http://www.careerly.co" TargetMode="External"/><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5"/>
          <p:cNvSpPr/>
          <p:nvPr/>
        </p:nvSpPr>
        <p:spPr>
          <a:xfrm flipV="1">
            <a:off x="-17397" y="-5"/>
            <a:ext cx="9161397" cy="596650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333366"/>
              </a:solidFill>
            </a:endParaRPr>
          </a:p>
        </p:txBody>
      </p:sp>
      <p:sp>
        <p:nvSpPr>
          <p:cNvPr id="2" name="Title 1"/>
          <p:cNvSpPr>
            <a:spLocks noGrp="1"/>
          </p:cNvSpPr>
          <p:nvPr>
            <p:ph type="ctrTitle"/>
          </p:nvPr>
        </p:nvSpPr>
        <p:spPr>
          <a:xfrm>
            <a:off x="1432818" y="4038600"/>
            <a:ext cx="7504512" cy="1828800"/>
          </a:xfrm>
        </p:spPr>
        <p:txBody>
          <a:bodyPr>
            <a:normAutofit/>
          </a:bodyPr>
          <a:lstStyle/>
          <a:p>
            <a:pPr algn="r"/>
            <a:r>
              <a:rPr lang="en-US" sz="4300" cap="none" spc="250" dirty="0" smtClean="0">
                <a:solidFill>
                  <a:schemeClr val="tx1"/>
                </a:solidFill>
                <a:latin typeface="Devanagari Sangam MN"/>
                <a:cs typeface="Devanagari Sangam MN"/>
              </a:rPr>
              <a:t>Networking &amp; </a:t>
            </a:r>
            <a:br>
              <a:rPr lang="en-US" sz="4300" cap="none" spc="250" dirty="0" smtClean="0">
                <a:solidFill>
                  <a:schemeClr val="tx1"/>
                </a:solidFill>
                <a:latin typeface="Devanagari Sangam MN"/>
                <a:cs typeface="Devanagari Sangam MN"/>
              </a:rPr>
            </a:br>
            <a:r>
              <a:rPr lang="en-US" sz="4300" cap="none" spc="250" dirty="0" smtClean="0">
                <a:solidFill>
                  <a:schemeClr val="tx1"/>
                </a:solidFill>
                <a:latin typeface="Devanagari Sangam MN"/>
                <a:cs typeface="Devanagari Sangam MN"/>
              </a:rPr>
              <a:t>Informational Interviews </a:t>
            </a:r>
            <a:endParaRPr lang="en-US" sz="4300" cap="none" spc="250" dirty="0">
              <a:solidFill>
                <a:schemeClr val="tx1"/>
              </a:solidFill>
              <a:latin typeface="Devanagari Sangam MN"/>
              <a:cs typeface="Devanagari Sangam MN"/>
            </a:endParaRPr>
          </a:p>
        </p:txBody>
      </p:sp>
      <p:pic>
        <p:nvPicPr>
          <p:cNvPr id="4" name="Picture 3"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160773" y="6128729"/>
            <a:ext cx="1816743" cy="566970"/>
          </a:xfrm>
          <a:prstGeom prst="rect">
            <a:avLst/>
          </a:prstGeom>
        </p:spPr>
      </p:pic>
      <p:sp>
        <p:nvSpPr>
          <p:cNvPr id="5" name="Title 1"/>
          <p:cNvSpPr txBox="1">
            <a:spLocks/>
          </p:cNvSpPr>
          <p:nvPr/>
        </p:nvSpPr>
        <p:spPr>
          <a:xfrm>
            <a:off x="4682756" y="6156728"/>
            <a:ext cx="4191068" cy="498734"/>
          </a:xfrm>
          <a:prstGeom prst="rect">
            <a:avLst/>
          </a:prstGeom>
        </p:spPr>
        <p:txBody>
          <a:bodyPr vert="horz" anchor="b">
            <a:noAutofit/>
          </a:bodyPr>
          <a:lstStyle>
            <a:lvl1pPr algn="l" rtl="0" eaLnBrk="1" latinLnBrk="0" hangingPunct="1">
              <a:spcBef>
                <a:spcPct val="0"/>
              </a:spcBef>
              <a:buNone/>
              <a:defRPr kumimoji="0" sz="4400" kern="1200" cap="all" baseline="0">
                <a:solidFill>
                  <a:schemeClr val="tx2"/>
                </a:solidFill>
                <a:latin typeface="+mj-lt"/>
                <a:ea typeface="+mj-ea"/>
                <a:cs typeface="+mj-cs"/>
              </a:defRPr>
            </a:lvl1pPr>
          </a:lstStyle>
          <a:p>
            <a:pPr algn="r"/>
            <a:r>
              <a:rPr lang="en-US" sz="2800" i="1" cap="none" spc="200" dirty="0" smtClean="0">
                <a:latin typeface="Devanagari Sangam MN"/>
                <a:cs typeface="Devanagari Sangam MN"/>
              </a:rPr>
              <a:t>The Monday Workshop</a:t>
            </a:r>
            <a:endParaRPr lang="en-US" sz="2800" i="1" cap="none" spc="200" dirty="0">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06633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083" y="2373036"/>
            <a:ext cx="9144000" cy="990600"/>
          </a:xfrm>
        </p:spPr>
        <p:txBody>
          <a:bodyPr>
            <a:normAutofit/>
          </a:bodyPr>
          <a:lstStyle/>
          <a:p>
            <a:pPr algn="ctr"/>
            <a:r>
              <a:rPr lang="en-US" sz="4800" spc="250" dirty="0" smtClean="0">
                <a:solidFill>
                  <a:srgbClr val="333366"/>
                </a:solidFill>
                <a:latin typeface="Devanagari Sangam MN"/>
                <a:cs typeface="Devanagari Sangam MN"/>
              </a:rPr>
              <a:t>A quick word on</a:t>
            </a:r>
            <a:endParaRPr lang="en-US" sz="4800" spc="250" dirty="0">
              <a:solidFill>
                <a:srgbClr val="333366"/>
              </a:solidFill>
              <a:latin typeface="Devanagari Sangam MN"/>
              <a:cs typeface="Devanagari Sangam MN"/>
            </a:endParaRPr>
          </a:p>
        </p:txBody>
      </p:sp>
      <p:sp>
        <p:nvSpPr>
          <p:cNvPr id="4" name="Rectangle 3"/>
          <p:cNvSpPr/>
          <p:nvPr/>
        </p:nvSpPr>
        <p:spPr>
          <a:xfrm flipV="1">
            <a:off x="589677" y="1286849"/>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flipV="1">
            <a:off x="0" y="1291509"/>
            <a:ext cx="532263" cy="2239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flipV="1">
            <a:off x="-10083" y="5267381"/>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flipV="1">
            <a:off x="8611738" y="5267381"/>
            <a:ext cx="532263" cy="2285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linkedin.jpg"/>
          <p:cNvPicPr>
            <a:picLocks noChangeAspect="1"/>
          </p:cNvPicPr>
          <p:nvPr/>
        </p:nvPicPr>
        <p:blipFill rotWithShape="1">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t="26175" b="34208"/>
          <a:stretch/>
        </p:blipFill>
        <p:spPr>
          <a:xfrm>
            <a:off x="2746609" y="3310713"/>
            <a:ext cx="3369487" cy="1001158"/>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707485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Rectangle 8"/>
          <p:cNvSpPr/>
          <p:nvPr/>
        </p:nvSpPr>
        <p:spPr>
          <a:xfrm flipV="1">
            <a:off x="-1" y="806822"/>
            <a:ext cx="9144001" cy="7435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8" name="TextBox 7"/>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pic>
        <p:nvPicPr>
          <p:cNvPr id="3" name="Picture 2" descr="Slide1.JPG"/>
          <p:cNvPicPr>
            <a:picLocks noChangeAspect="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46047" y="806822"/>
            <a:ext cx="8197202" cy="4133483"/>
          </a:xfrm>
          <a:prstGeom prst="rect">
            <a:avLst/>
          </a:prstGeom>
        </p:spPr>
      </p:pic>
      <p:sp>
        <p:nvSpPr>
          <p:cNvPr id="4" name="TextBox 3"/>
          <p:cNvSpPr txBox="1"/>
          <p:nvPr/>
        </p:nvSpPr>
        <p:spPr>
          <a:xfrm>
            <a:off x="3669005" y="2205148"/>
            <a:ext cx="2434346" cy="707886"/>
          </a:xfrm>
          <a:prstGeom prst="rect">
            <a:avLst/>
          </a:prstGeom>
          <a:noFill/>
        </p:spPr>
        <p:txBody>
          <a:bodyPr wrap="square" rtlCol="0">
            <a:spAutoFit/>
          </a:bodyPr>
          <a:lstStyle/>
          <a:p>
            <a:pPr algn="ctr"/>
            <a:r>
              <a:rPr lang="en-US" sz="2000" spc="200" dirty="0" smtClean="0">
                <a:latin typeface="Devanagari Sangam MN"/>
                <a:cs typeface="Devanagari Sangam MN"/>
              </a:rPr>
              <a:t>300 1</a:t>
            </a:r>
            <a:r>
              <a:rPr lang="en-US" sz="2000" spc="200" baseline="30000" dirty="0" smtClean="0">
                <a:latin typeface="Devanagari Sangam MN"/>
                <a:cs typeface="Devanagari Sangam MN"/>
              </a:rPr>
              <a:t>st</a:t>
            </a:r>
            <a:r>
              <a:rPr lang="en-US" sz="2000" spc="200" dirty="0" smtClean="0">
                <a:latin typeface="Devanagari Sangam MN"/>
                <a:cs typeface="Devanagari Sangam MN"/>
              </a:rPr>
              <a:t> degree connections</a:t>
            </a:r>
            <a:endParaRPr lang="en-US" sz="2000" spc="200" dirty="0">
              <a:latin typeface="Devanagari Sangam MN"/>
              <a:cs typeface="Devanagari Sangam MN"/>
            </a:endParaRPr>
          </a:p>
        </p:txBody>
      </p:sp>
      <p:sp>
        <p:nvSpPr>
          <p:cNvPr id="11" name="TextBox 10"/>
          <p:cNvSpPr txBox="1"/>
          <p:nvPr/>
        </p:nvSpPr>
        <p:spPr>
          <a:xfrm>
            <a:off x="246894" y="2211152"/>
            <a:ext cx="2434346" cy="707886"/>
          </a:xfrm>
          <a:prstGeom prst="rect">
            <a:avLst/>
          </a:prstGeom>
          <a:noFill/>
        </p:spPr>
        <p:txBody>
          <a:bodyPr wrap="square" rtlCol="0">
            <a:spAutoFit/>
          </a:bodyPr>
          <a:lstStyle/>
          <a:p>
            <a:pPr algn="ctr"/>
            <a:r>
              <a:rPr lang="en-US" sz="2000" spc="200" dirty="0" smtClean="0">
                <a:latin typeface="Devanagari Sangam MN"/>
                <a:cs typeface="Devanagari Sangam MN"/>
              </a:rPr>
              <a:t>You are on LinkedIn</a:t>
            </a:r>
            <a:endParaRPr lang="en-US" sz="2000" spc="200" dirty="0">
              <a:latin typeface="Devanagari Sangam MN"/>
              <a:cs typeface="Devanagari Sangam MN"/>
            </a:endParaRPr>
          </a:p>
        </p:txBody>
      </p:sp>
      <p:sp>
        <p:nvSpPr>
          <p:cNvPr id="12" name="TextBox 11"/>
          <p:cNvSpPr txBox="1"/>
          <p:nvPr/>
        </p:nvSpPr>
        <p:spPr>
          <a:xfrm>
            <a:off x="3563227" y="4777405"/>
            <a:ext cx="2434346" cy="830997"/>
          </a:xfrm>
          <a:prstGeom prst="rect">
            <a:avLst/>
          </a:prstGeom>
          <a:noFill/>
        </p:spPr>
        <p:txBody>
          <a:bodyPr wrap="square" rtlCol="0">
            <a:spAutoFit/>
          </a:bodyPr>
          <a:lstStyle/>
          <a:p>
            <a:pPr algn="ctr"/>
            <a:r>
              <a:rPr lang="en-US" sz="1600" spc="200" dirty="0" smtClean="0">
                <a:latin typeface="Devanagari Sangam MN"/>
                <a:cs typeface="Devanagari Sangam MN"/>
              </a:rPr>
              <a:t>(pretend all have an average of 300 connections each)</a:t>
            </a:r>
            <a:endParaRPr lang="en-US" sz="1600" spc="200" dirty="0">
              <a:latin typeface="Devanagari Sangam MN"/>
              <a:cs typeface="Devanagari Sangam MN"/>
            </a:endParaRPr>
          </a:p>
        </p:txBody>
      </p:sp>
      <p:sp>
        <p:nvSpPr>
          <p:cNvPr id="13" name="TextBox 12"/>
          <p:cNvSpPr txBox="1"/>
          <p:nvPr/>
        </p:nvSpPr>
        <p:spPr>
          <a:xfrm>
            <a:off x="7479250" y="423390"/>
            <a:ext cx="184666" cy="369332"/>
          </a:xfrm>
          <a:prstGeom prst="rect">
            <a:avLst/>
          </a:prstGeom>
          <a:noFill/>
        </p:spPr>
        <p:txBody>
          <a:bodyPr wrap="none" rtlCol="0">
            <a:spAutoFit/>
          </a:bodyPr>
          <a:lstStyle/>
          <a:p>
            <a:endParaRPr lang="en-US" dirty="0"/>
          </a:p>
        </p:txBody>
      </p:sp>
      <p:sp>
        <p:nvSpPr>
          <p:cNvPr id="14" name="TextBox 13"/>
          <p:cNvSpPr txBox="1"/>
          <p:nvPr/>
        </p:nvSpPr>
        <p:spPr>
          <a:xfrm>
            <a:off x="6326951" y="240065"/>
            <a:ext cx="2817049" cy="707886"/>
          </a:xfrm>
          <a:prstGeom prst="rect">
            <a:avLst/>
          </a:prstGeom>
          <a:noFill/>
        </p:spPr>
        <p:txBody>
          <a:bodyPr wrap="square" rtlCol="0">
            <a:spAutoFit/>
          </a:bodyPr>
          <a:lstStyle/>
          <a:p>
            <a:pPr algn="ctr"/>
            <a:r>
              <a:rPr lang="en-US" sz="2000" spc="200" dirty="0" smtClean="0">
                <a:latin typeface="Devanagari Sangam MN"/>
                <a:cs typeface="Devanagari Sangam MN"/>
              </a:rPr>
              <a:t>90,000 2</a:t>
            </a:r>
            <a:r>
              <a:rPr lang="en-US" sz="2000" spc="200" baseline="30000" dirty="0" smtClean="0">
                <a:latin typeface="Devanagari Sangam MN"/>
                <a:cs typeface="Devanagari Sangam MN"/>
              </a:rPr>
              <a:t>nd</a:t>
            </a:r>
            <a:r>
              <a:rPr lang="en-US" sz="2000" spc="200" dirty="0" smtClean="0">
                <a:latin typeface="Devanagari Sangam MN"/>
                <a:cs typeface="Devanagari Sangam MN"/>
              </a:rPr>
              <a:t> degree connections</a:t>
            </a:r>
            <a:endParaRPr lang="en-US" sz="2000" spc="200" dirty="0">
              <a:latin typeface="Devanagari Sangam MN"/>
              <a:cs typeface="Devanagari Sangam MN"/>
            </a:endParaRPr>
          </a:p>
        </p:txBody>
      </p:sp>
      <p:sp>
        <p:nvSpPr>
          <p:cNvPr id="15" name="TextBox 14"/>
          <p:cNvSpPr txBox="1"/>
          <p:nvPr/>
        </p:nvSpPr>
        <p:spPr>
          <a:xfrm>
            <a:off x="565673" y="423390"/>
            <a:ext cx="4650830" cy="707886"/>
          </a:xfrm>
          <a:prstGeom prst="rect">
            <a:avLst/>
          </a:prstGeom>
          <a:solidFill>
            <a:srgbClr val="FFBF21"/>
          </a:solidFill>
          <a:ln>
            <a:solidFill>
              <a:schemeClr val="tx1"/>
            </a:solidFill>
          </a:ln>
        </p:spPr>
        <p:txBody>
          <a:bodyPr wrap="square" rtlCol="0">
            <a:spAutoFit/>
          </a:bodyPr>
          <a:lstStyle/>
          <a:p>
            <a:endParaRPr lang="en-US" sz="1000" b="1" spc="200" dirty="0" smtClean="0">
              <a:latin typeface="Devanagari Sangam MN"/>
              <a:cs typeface="Devanagari Sangam MN"/>
            </a:endParaRPr>
          </a:p>
          <a:p>
            <a:pPr algn="ctr"/>
            <a:r>
              <a:rPr lang="en-US" sz="2000" b="1" spc="200" dirty="0" smtClean="0">
                <a:latin typeface="Devanagari Sangam MN"/>
                <a:cs typeface="Devanagari Sangam MN"/>
              </a:rPr>
              <a:t>300 </a:t>
            </a:r>
            <a:r>
              <a:rPr lang="en-US" sz="2000" b="1" spc="200" dirty="0">
                <a:latin typeface="Devanagari Sangam MN"/>
                <a:cs typeface="Devanagari Sangam MN"/>
              </a:rPr>
              <a:t>+ Million </a:t>
            </a:r>
            <a:r>
              <a:rPr lang="en-US" sz="2000" spc="200" dirty="0">
                <a:solidFill>
                  <a:schemeClr val="accent1"/>
                </a:solidFill>
                <a:latin typeface="Devanagari Sangam MN"/>
                <a:cs typeface="Devanagari Sangam MN"/>
              </a:rPr>
              <a:t>LinkedIn </a:t>
            </a:r>
            <a:r>
              <a:rPr lang="en-US" sz="2000" spc="200" dirty="0" smtClean="0">
                <a:solidFill>
                  <a:schemeClr val="accent1"/>
                </a:solidFill>
                <a:latin typeface="Devanagari Sangam MN"/>
                <a:cs typeface="Devanagari Sangam MN"/>
              </a:rPr>
              <a:t>Members</a:t>
            </a:r>
            <a:endParaRPr lang="en-US" sz="2000" spc="200" dirty="0">
              <a:solidFill>
                <a:schemeClr val="accent1"/>
              </a:solidFill>
              <a:latin typeface="Devanagari Sangam MN"/>
              <a:cs typeface="Devanagari Sangam MN"/>
            </a:endParaRPr>
          </a:p>
          <a:p>
            <a:endParaRPr lang="en-US" sz="1000" spc="200" dirty="0">
              <a:solidFill>
                <a:schemeClr val="accent1"/>
              </a:solidFill>
              <a:latin typeface="Devanagari Sangam MN"/>
              <a:cs typeface="Devanagari Sangam MN"/>
            </a:endParaRPr>
          </a:p>
        </p:txBody>
      </p:sp>
      <p:sp>
        <p:nvSpPr>
          <p:cNvPr id="16" name="Oval 15"/>
          <p:cNvSpPr/>
          <p:nvPr/>
        </p:nvSpPr>
        <p:spPr>
          <a:xfrm>
            <a:off x="6123761" y="90708"/>
            <a:ext cx="3024016" cy="947952"/>
          </a:xfrm>
          <a:prstGeom prst="ellipse">
            <a:avLst/>
          </a:prstGeom>
          <a:noFill/>
          <a:ln w="38100" cmpd="sng">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978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1403"/>
            <a:ext cx="9144000" cy="990600"/>
          </a:xfrm>
        </p:spPr>
        <p:txBody>
          <a:bodyPr>
            <a:normAutofit fontScale="90000"/>
          </a:bodyPr>
          <a:lstStyle/>
          <a:p>
            <a:pPr algn="ctr"/>
            <a:r>
              <a:rPr lang="en-US" sz="4800" spc="250" dirty="0" smtClean="0">
                <a:solidFill>
                  <a:srgbClr val="333366"/>
                </a:solidFill>
                <a:latin typeface="Devanagari Sangam MN"/>
                <a:cs typeface="Devanagari Sangam MN"/>
              </a:rPr>
              <a:t>Networking Tools</a:t>
            </a:r>
            <a:r>
              <a:rPr lang="en-US" sz="4800" spc="250" dirty="0" smtClean="0">
                <a:solidFill>
                  <a:srgbClr val="333366"/>
                </a:solidFill>
                <a:latin typeface="Devanagari Sangam MN"/>
                <a:cs typeface="Devanagari Sangam MN"/>
              </a:rPr>
              <a:t/>
            </a:r>
            <a:br>
              <a:rPr lang="en-US" sz="4800" spc="250" dirty="0" smtClean="0">
                <a:solidFill>
                  <a:srgbClr val="333366"/>
                </a:solidFill>
                <a:latin typeface="Devanagari Sangam MN"/>
                <a:cs typeface="Devanagari Sangam MN"/>
              </a:rPr>
            </a:br>
            <a:r>
              <a:rPr lang="en-US" sz="4800" spc="250" dirty="0" smtClean="0">
                <a:solidFill>
                  <a:srgbClr val="333366"/>
                </a:solidFill>
                <a:latin typeface="Devanagari Sangam MN"/>
                <a:cs typeface="Devanagari Sangam MN"/>
              </a:rPr>
              <a:t>Networking </a:t>
            </a:r>
            <a:r>
              <a:rPr lang="en-US" dirty="0" smtClean="0">
                <a:solidFill>
                  <a:srgbClr val="333366"/>
                </a:solidFill>
              </a:rPr>
              <a:t>Emails</a:t>
            </a:r>
            <a:endParaRPr lang="en-US" sz="4000" spc="250" dirty="0">
              <a:solidFill>
                <a:srgbClr val="333366"/>
              </a:solidFill>
            </a:endParaRPr>
          </a:p>
        </p:txBody>
      </p:sp>
      <p:sp>
        <p:nvSpPr>
          <p:cNvPr id="4" name="Rectangle 3"/>
          <p:cNvSpPr/>
          <p:nvPr/>
        </p:nvSpPr>
        <p:spPr>
          <a:xfrm flipV="1">
            <a:off x="589677" y="1286849"/>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flipV="1">
            <a:off x="0" y="1291509"/>
            <a:ext cx="532263" cy="2239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flipV="1">
            <a:off x="-10083" y="5267381"/>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flipV="1">
            <a:off x="8611738" y="5267381"/>
            <a:ext cx="532263" cy="2285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6428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pc="250" dirty="0" smtClean="0">
                <a:solidFill>
                  <a:srgbClr val="333366"/>
                </a:solidFill>
              </a:rPr>
              <a:t>Basic Tracker</a:t>
            </a:r>
            <a:endParaRPr lang="en-US" sz="4400" dirty="0"/>
          </a:p>
        </p:txBody>
      </p:sp>
      <p:pic>
        <p:nvPicPr>
          <p:cNvPr id="7" name="Picture 6"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8" name="TextBox 7"/>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graphicFrame>
        <p:nvGraphicFramePr>
          <p:cNvPr id="5" name="Table 4"/>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4650049"/>
              </p:ext>
            </p:extLst>
          </p:nvPr>
        </p:nvGraphicFramePr>
        <p:xfrm>
          <a:off x="300357" y="1811867"/>
          <a:ext cx="8559758" cy="2827867"/>
        </p:xfrm>
        <a:graphic>
          <a:graphicData uri="http://schemas.openxmlformats.org/drawingml/2006/table">
            <a:tbl>
              <a:tblPr firstRow="1" bandRow="1">
                <a:tableStyleId>{7DF18680-E054-41AD-8BC1-D1AEF772440D}</a:tableStyleId>
              </a:tblPr>
              <a:tblGrid>
                <a:gridCol w="1347755"/>
                <a:gridCol w="1723714"/>
                <a:gridCol w="1678353"/>
                <a:gridCol w="2328526"/>
                <a:gridCol w="1481410"/>
              </a:tblGrid>
              <a:tr h="709396">
                <a:tc>
                  <a:txBody>
                    <a:bodyPr/>
                    <a:lstStyle/>
                    <a:p>
                      <a:pPr algn="ctr"/>
                      <a:r>
                        <a:rPr lang="en-US" spc="100" dirty="0" smtClean="0">
                          <a:solidFill>
                            <a:schemeClr val="tx1"/>
                          </a:solidFill>
                          <a:latin typeface="Devanagari Sangam MN"/>
                          <a:cs typeface="Devanagari Sangam MN"/>
                        </a:rPr>
                        <a:t>Name of Contact</a:t>
                      </a:r>
                      <a:endParaRPr lang="en-US" spc="100" dirty="0">
                        <a:solidFill>
                          <a:schemeClr val="tx1"/>
                        </a:solidFill>
                        <a:latin typeface="Devanagari Sangam MN"/>
                        <a:cs typeface="Devanagari Sangam MN"/>
                      </a:endParaRPr>
                    </a:p>
                  </a:txBody>
                  <a:tcPr/>
                </a:tc>
                <a:tc>
                  <a:txBody>
                    <a:bodyPr/>
                    <a:lstStyle/>
                    <a:p>
                      <a:pPr algn="ctr"/>
                      <a:r>
                        <a:rPr lang="en-US" spc="100" dirty="0" smtClean="0">
                          <a:solidFill>
                            <a:schemeClr val="tx1"/>
                          </a:solidFill>
                          <a:latin typeface="Devanagari Sangam MN"/>
                          <a:cs typeface="Devanagari Sangam MN"/>
                        </a:rPr>
                        <a:t>Institution</a:t>
                      </a:r>
                      <a:endParaRPr lang="en-US" spc="100" dirty="0">
                        <a:solidFill>
                          <a:schemeClr val="tx1"/>
                        </a:solidFill>
                        <a:latin typeface="Devanagari Sangam MN"/>
                        <a:cs typeface="Devanagari Sangam MN"/>
                      </a:endParaRPr>
                    </a:p>
                  </a:txBody>
                  <a:tcPr/>
                </a:tc>
                <a:tc>
                  <a:txBody>
                    <a:bodyPr/>
                    <a:lstStyle/>
                    <a:p>
                      <a:pPr algn="ctr"/>
                      <a:r>
                        <a:rPr lang="en-US" spc="100" dirty="0" smtClean="0">
                          <a:solidFill>
                            <a:schemeClr val="tx1"/>
                          </a:solidFill>
                          <a:latin typeface="Devanagari Sangam MN"/>
                          <a:cs typeface="Devanagari Sangam MN"/>
                        </a:rPr>
                        <a:t>Phone</a:t>
                      </a:r>
                      <a:endParaRPr lang="en-US" spc="100" dirty="0">
                        <a:solidFill>
                          <a:schemeClr val="tx1"/>
                        </a:solidFill>
                        <a:latin typeface="Devanagari Sangam MN"/>
                        <a:cs typeface="Devanagari Sangam MN"/>
                      </a:endParaRPr>
                    </a:p>
                  </a:txBody>
                  <a:tcPr/>
                </a:tc>
                <a:tc>
                  <a:txBody>
                    <a:bodyPr/>
                    <a:lstStyle/>
                    <a:p>
                      <a:pPr algn="ctr"/>
                      <a:r>
                        <a:rPr lang="en-US" spc="100" dirty="0" smtClean="0">
                          <a:solidFill>
                            <a:schemeClr val="tx1"/>
                          </a:solidFill>
                          <a:latin typeface="Devanagari Sangam MN"/>
                          <a:cs typeface="Devanagari Sangam MN"/>
                        </a:rPr>
                        <a:t>Email</a:t>
                      </a:r>
                      <a:endParaRPr lang="en-US" spc="100" dirty="0">
                        <a:solidFill>
                          <a:schemeClr val="tx1"/>
                        </a:solidFill>
                        <a:latin typeface="Devanagari Sangam MN"/>
                        <a:cs typeface="Devanagari Sangam MN"/>
                      </a:endParaRPr>
                    </a:p>
                  </a:txBody>
                  <a:tcPr/>
                </a:tc>
                <a:tc>
                  <a:txBody>
                    <a:bodyPr/>
                    <a:lstStyle/>
                    <a:p>
                      <a:pPr algn="ctr"/>
                      <a:r>
                        <a:rPr lang="en-US" spc="100" dirty="0" smtClean="0">
                          <a:solidFill>
                            <a:schemeClr val="tx1"/>
                          </a:solidFill>
                          <a:latin typeface="Devanagari Sangam MN"/>
                          <a:cs typeface="Devanagari Sangam MN"/>
                        </a:rPr>
                        <a:t>Notes</a:t>
                      </a:r>
                      <a:endParaRPr lang="en-US" spc="100" dirty="0">
                        <a:solidFill>
                          <a:schemeClr val="tx1"/>
                        </a:solidFill>
                        <a:latin typeface="Devanagari Sangam MN"/>
                        <a:cs typeface="Devanagari Sangam MN"/>
                      </a:endParaRPr>
                    </a:p>
                  </a:txBody>
                  <a:tcPr/>
                </a:tc>
              </a:tr>
              <a:tr h="699679">
                <a:tc>
                  <a:txBody>
                    <a:bodyPr/>
                    <a:lstStyle/>
                    <a:p>
                      <a:pPr algn="ctr"/>
                      <a:r>
                        <a:rPr lang="en-US" sz="1200" spc="100" dirty="0" smtClean="0">
                          <a:solidFill>
                            <a:schemeClr val="tx1"/>
                          </a:solidFill>
                          <a:latin typeface="Devanagari Sangam MN"/>
                          <a:cs typeface="Devanagari Sangam MN"/>
                        </a:rPr>
                        <a:t>Sam</a:t>
                      </a:r>
                    </a:p>
                    <a:p>
                      <a:pPr algn="ctr"/>
                      <a:r>
                        <a:rPr lang="en-US" sz="1200" spc="100" baseline="0" dirty="0" smtClean="0">
                          <a:solidFill>
                            <a:schemeClr val="tx1"/>
                          </a:solidFill>
                          <a:latin typeface="Devanagari Sangam MN"/>
                          <a:cs typeface="Devanagari Sangam MN"/>
                        </a:rPr>
                        <a:t> Smith</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200" spc="100" dirty="0" smtClean="0">
                          <a:solidFill>
                            <a:schemeClr val="tx1"/>
                          </a:solidFill>
                          <a:latin typeface="Devanagari Sangam MN"/>
                          <a:cs typeface="Devanagari Sangam MN"/>
                        </a:rPr>
                        <a:t>Smithsonian</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200" spc="100" dirty="0" smtClean="0">
                          <a:solidFill>
                            <a:schemeClr val="tx1"/>
                          </a:solidFill>
                          <a:latin typeface="Devanagari Sangam MN"/>
                          <a:cs typeface="Devanagari Sangam MN"/>
                        </a:rPr>
                        <a:t>240-313-5555</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400" spc="100" dirty="0" err="1" smtClean="0">
                          <a:solidFill>
                            <a:schemeClr val="tx1"/>
                          </a:solidFill>
                          <a:latin typeface="Devanagari Sangam MN"/>
                          <a:cs typeface="Devanagari Sangam MN"/>
                        </a:rPr>
                        <a:t>ssmith@smithsonain.org</a:t>
                      </a:r>
                      <a:endParaRPr lang="en-US" sz="14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endParaRPr lang="en-US" spc="100" dirty="0">
                        <a:solidFill>
                          <a:schemeClr val="tx1"/>
                        </a:solidFill>
                        <a:latin typeface="Devanagari Sangam MN"/>
                        <a:cs typeface="Devanagari Sangam MN"/>
                      </a:endParaRPr>
                    </a:p>
                  </a:txBody>
                  <a:tcPr>
                    <a:solidFill>
                      <a:schemeClr val="accent2">
                        <a:lumMod val="40000"/>
                        <a:lumOff val="60000"/>
                      </a:schemeClr>
                    </a:solidFill>
                  </a:tcPr>
                </a:tc>
              </a:tr>
              <a:tr h="709396">
                <a:tc>
                  <a:txBody>
                    <a:bodyPr/>
                    <a:lstStyle/>
                    <a:p>
                      <a:pPr algn="ctr"/>
                      <a:r>
                        <a:rPr lang="en-US" sz="1200" spc="100" dirty="0" smtClean="0">
                          <a:solidFill>
                            <a:schemeClr val="tx1"/>
                          </a:solidFill>
                          <a:latin typeface="Devanagari Sangam MN"/>
                          <a:cs typeface="Devanagari Sangam MN"/>
                        </a:rPr>
                        <a:t>Cindy</a:t>
                      </a:r>
                      <a:r>
                        <a:rPr lang="en-US" sz="1200" spc="100" baseline="0" dirty="0" smtClean="0">
                          <a:solidFill>
                            <a:schemeClr val="tx1"/>
                          </a:solidFill>
                          <a:latin typeface="Devanagari Sangam MN"/>
                          <a:cs typeface="Devanagari Sangam MN"/>
                        </a:rPr>
                        <a:t> Miller</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200" spc="100" dirty="0" smtClean="0">
                          <a:solidFill>
                            <a:schemeClr val="tx1"/>
                          </a:solidFill>
                          <a:latin typeface="Devanagari Sangam MN"/>
                          <a:cs typeface="Devanagari Sangam MN"/>
                        </a:rPr>
                        <a:t>National</a:t>
                      </a:r>
                      <a:r>
                        <a:rPr lang="en-US" sz="1200" spc="100" baseline="0" dirty="0" smtClean="0">
                          <a:solidFill>
                            <a:schemeClr val="tx1"/>
                          </a:solidFill>
                          <a:latin typeface="Devanagari Sangam MN"/>
                          <a:cs typeface="Devanagari Sangam MN"/>
                        </a:rPr>
                        <a:t> Geographic</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200" spc="100" dirty="0" smtClean="0">
                          <a:solidFill>
                            <a:schemeClr val="tx1"/>
                          </a:solidFill>
                          <a:latin typeface="Devanagari Sangam MN"/>
                          <a:cs typeface="Devanagari Sangam MN"/>
                        </a:rPr>
                        <a:t>202-400-0004</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r>
                        <a:rPr lang="en-US" sz="1200" spc="100" dirty="0" err="1" smtClean="0">
                          <a:solidFill>
                            <a:schemeClr val="tx1"/>
                          </a:solidFill>
                          <a:latin typeface="Devanagari Sangam MN"/>
                          <a:cs typeface="Devanagari Sangam MN"/>
                        </a:rPr>
                        <a:t>cmiller@natgeo.org</a:t>
                      </a:r>
                      <a:endParaRPr lang="en-US" sz="1200" spc="100" dirty="0">
                        <a:solidFill>
                          <a:schemeClr val="tx1"/>
                        </a:solidFill>
                        <a:latin typeface="Devanagari Sangam MN"/>
                        <a:cs typeface="Devanagari Sangam MN"/>
                      </a:endParaRPr>
                    </a:p>
                  </a:txBody>
                  <a:tcPr anchor="ctr">
                    <a:solidFill>
                      <a:schemeClr val="accent2">
                        <a:lumMod val="40000"/>
                        <a:lumOff val="60000"/>
                      </a:schemeClr>
                    </a:solidFill>
                  </a:tcPr>
                </a:tc>
                <a:tc>
                  <a:txBody>
                    <a:bodyPr/>
                    <a:lstStyle/>
                    <a:p>
                      <a:pPr algn="ctr"/>
                      <a:endParaRPr lang="en-US" spc="100" dirty="0">
                        <a:solidFill>
                          <a:schemeClr val="tx1"/>
                        </a:solidFill>
                        <a:latin typeface="Devanagari Sangam MN"/>
                        <a:cs typeface="Devanagari Sangam MN"/>
                      </a:endParaRPr>
                    </a:p>
                  </a:txBody>
                  <a:tcPr>
                    <a:solidFill>
                      <a:schemeClr val="accent2">
                        <a:lumMod val="40000"/>
                        <a:lumOff val="60000"/>
                      </a:schemeClr>
                    </a:solidFill>
                  </a:tcPr>
                </a:tc>
              </a:tr>
              <a:tr h="709396">
                <a:tc>
                  <a:txBody>
                    <a:bodyPr/>
                    <a:lstStyle/>
                    <a:p>
                      <a:pPr algn="ctr"/>
                      <a:endParaRPr lang="en-US" spc="100">
                        <a:solidFill>
                          <a:schemeClr val="tx1"/>
                        </a:solidFill>
                        <a:latin typeface="Devanagari Sangam MN"/>
                        <a:cs typeface="Devanagari Sangam MN"/>
                      </a:endParaRPr>
                    </a:p>
                  </a:txBody>
                  <a:tcPr>
                    <a:solidFill>
                      <a:schemeClr val="accent2">
                        <a:lumMod val="40000"/>
                        <a:lumOff val="60000"/>
                      </a:schemeClr>
                    </a:solidFill>
                  </a:tcPr>
                </a:tc>
                <a:tc>
                  <a:txBody>
                    <a:bodyPr/>
                    <a:lstStyle/>
                    <a:p>
                      <a:pPr algn="ctr"/>
                      <a:endParaRPr lang="en-US" spc="100">
                        <a:solidFill>
                          <a:schemeClr val="tx1"/>
                        </a:solidFill>
                        <a:latin typeface="Devanagari Sangam MN"/>
                        <a:cs typeface="Devanagari Sangam MN"/>
                      </a:endParaRPr>
                    </a:p>
                  </a:txBody>
                  <a:tcPr>
                    <a:solidFill>
                      <a:schemeClr val="accent2">
                        <a:lumMod val="40000"/>
                        <a:lumOff val="60000"/>
                      </a:schemeClr>
                    </a:solidFill>
                  </a:tcPr>
                </a:tc>
                <a:tc>
                  <a:txBody>
                    <a:bodyPr/>
                    <a:lstStyle/>
                    <a:p>
                      <a:pPr algn="ctr"/>
                      <a:endParaRPr lang="en-US" spc="100">
                        <a:solidFill>
                          <a:schemeClr val="tx1"/>
                        </a:solidFill>
                        <a:latin typeface="Devanagari Sangam MN"/>
                        <a:cs typeface="Devanagari Sangam MN"/>
                      </a:endParaRPr>
                    </a:p>
                  </a:txBody>
                  <a:tcPr>
                    <a:solidFill>
                      <a:schemeClr val="accent2">
                        <a:lumMod val="40000"/>
                        <a:lumOff val="60000"/>
                      </a:schemeClr>
                    </a:solidFill>
                  </a:tcPr>
                </a:tc>
                <a:tc>
                  <a:txBody>
                    <a:bodyPr/>
                    <a:lstStyle/>
                    <a:p>
                      <a:pPr algn="ctr"/>
                      <a:endParaRPr lang="en-US" spc="100">
                        <a:solidFill>
                          <a:schemeClr val="tx1"/>
                        </a:solidFill>
                        <a:latin typeface="Devanagari Sangam MN"/>
                        <a:cs typeface="Devanagari Sangam MN"/>
                      </a:endParaRPr>
                    </a:p>
                  </a:txBody>
                  <a:tcPr>
                    <a:solidFill>
                      <a:schemeClr val="accent2">
                        <a:lumMod val="40000"/>
                        <a:lumOff val="60000"/>
                      </a:schemeClr>
                    </a:solidFill>
                  </a:tcPr>
                </a:tc>
                <a:tc>
                  <a:txBody>
                    <a:bodyPr/>
                    <a:lstStyle/>
                    <a:p>
                      <a:pPr algn="ctr"/>
                      <a:endParaRPr lang="en-US" spc="100" dirty="0">
                        <a:solidFill>
                          <a:schemeClr val="tx1"/>
                        </a:solidFill>
                        <a:latin typeface="Devanagari Sangam MN"/>
                        <a:cs typeface="Devanagari Sangam MN"/>
                      </a:endParaRPr>
                    </a:p>
                  </a:txBody>
                  <a:tcPr>
                    <a:solidFill>
                      <a:schemeClr val="accent2">
                        <a:lumMod val="40000"/>
                        <a:lumOff val="60000"/>
                      </a:schemeClr>
                    </a:solidFill>
                  </a:tcPr>
                </a:tc>
              </a:tr>
            </a:tbl>
          </a:graphicData>
        </a:graphic>
      </p:graphicFrame>
      <p:sp>
        <p:nvSpPr>
          <p:cNvPr id="9" name="TextBox 8"/>
          <p:cNvSpPr txBox="1"/>
          <p:nvPr/>
        </p:nvSpPr>
        <p:spPr>
          <a:xfrm>
            <a:off x="612648" y="4991568"/>
            <a:ext cx="7895377" cy="707886"/>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buClr>
                <a:schemeClr val="accent2"/>
              </a:buClr>
              <a:buSzPct val="125000"/>
            </a:pPr>
            <a:r>
              <a:rPr lang="en-US" sz="2000" spc="100" dirty="0" smtClean="0">
                <a:latin typeface="Devanagari Sangam MN"/>
                <a:cs typeface="Devanagari Sangam MN"/>
              </a:rPr>
              <a:t>Keep notes that are meaningful to you – they don’t have to make sense to anyone else!</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76689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531352" cy="990600"/>
          </a:xfrm>
        </p:spPr>
        <p:txBody>
          <a:bodyPr>
            <a:normAutofit fontScale="90000"/>
          </a:bodyPr>
          <a:lstStyle/>
          <a:p>
            <a:r>
              <a:rPr lang="en-US" sz="4400" spc="250" dirty="0" smtClean="0">
                <a:solidFill>
                  <a:srgbClr val="333366"/>
                </a:solidFill>
              </a:rPr>
              <a:t>Basic Tracker – Note examples</a:t>
            </a:r>
            <a:endParaRPr lang="en-US" sz="4400" dirty="0"/>
          </a:p>
        </p:txBody>
      </p:sp>
      <p:pic>
        <p:nvPicPr>
          <p:cNvPr id="7" name="Picture 6"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8" name="TextBox 7"/>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4" name="Rectangle 3"/>
          <p:cNvSpPr/>
          <p:nvPr/>
        </p:nvSpPr>
        <p:spPr>
          <a:xfrm>
            <a:off x="612648" y="1682633"/>
            <a:ext cx="8074152" cy="1200329"/>
          </a:xfrm>
          <a:prstGeom prst="rect">
            <a:avLst/>
          </a:prstGeom>
        </p:spPr>
        <p:txBody>
          <a:bodyPr wrap="square">
            <a:spAutoFit/>
          </a:bodyPr>
          <a:lstStyle/>
          <a:p>
            <a:pPr marL="285750" indent="-285750">
              <a:buFont typeface="Arial"/>
              <a:buChar char="•"/>
            </a:pPr>
            <a:r>
              <a:rPr lang="en-US" spc="200" dirty="0" smtClean="0">
                <a:latin typeface="Devanagari Sangam MN"/>
                <a:cs typeface="Devanagari Sangam MN"/>
              </a:rPr>
              <a:t>Sam: He </a:t>
            </a:r>
            <a:r>
              <a:rPr lang="en-US" spc="200" dirty="0">
                <a:latin typeface="Devanagari Sangam MN"/>
                <a:cs typeface="Devanagari Sangam MN"/>
              </a:rPr>
              <a:t>is flaky but in charge of one of the few growth </a:t>
            </a:r>
            <a:r>
              <a:rPr lang="en-US" spc="200" dirty="0" smtClean="0">
                <a:latin typeface="Devanagari Sangam MN"/>
                <a:cs typeface="Devanagari Sangam MN"/>
              </a:rPr>
              <a:t>sectors. </a:t>
            </a:r>
            <a:r>
              <a:rPr lang="en-US" spc="200" dirty="0">
                <a:latin typeface="Devanagari Sangam MN"/>
                <a:cs typeface="Devanagari Sangam MN"/>
              </a:rPr>
              <a:t>I emailed him yesterday to float idea of historic footage page. He never responds to email - advisable to </a:t>
            </a:r>
            <a:r>
              <a:rPr lang="en-US" spc="200" dirty="0" smtClean="0">
                <a:latin typeface="Devanagari Sangam MN"/>
                <a:cs typeface="Devanagari Sangam MN"/>
              </a:rPr>
              <a:t>go down </a:t>
            </a:r>
            <a:r>
              <a:rPr lang="en-US" spc="200" dirty="0">
                <a:latin typeface="Devanagari Sangam MN"/>
                <a:cs typeface="Devanagari Sangam MN"/>
              </a:rPr>
              <a:t>to his office?</a:t>
            </a:r>
          </a:p>
        </p:txBody>
      </p:sp>
      <p:sp>
        <p:nvSpPr>
          <p:cNvPr id="6" name="TextBox 5"/>
          <p:cNvSpPr txBox="1"/>
          <p:nvPr/>
        </p:nvSpPr>
        <p:spPr>
          <a:xfrm>
            <a:off x="612648" y="3847547"/>
            <a:ext cx="7924986" cy="923330"/>
          </a:xfrm>
          <a:prstGeom prst="rect">
            <a:avLst/>
          </a:prstGeom>
          <a:noFill/>
        </p:spPr>
        <p:txBody>
          <a:bodyPr wrap="square" rtlCol="0">
            <a:spAutoFit/>
          </a:bodyPr>
          <a:lstStyle/>
          <a:p>
            <a:pPr marL="285750" indent="-285750">
              <a:buFont typeface="Arial"/>
              <a:buChar char="•"/>
            </a:pPr>
            <a:r>
              <a:rPr lang="en-US" spc="200" dirty="0" smtClean="0">
                <a:latin typeface="Devanagari Sangam MN"/>
                <a:cs typeface="Devanagari Sangam MN"/>
              </a:rPr>
              <a:t>Mark: Works with </a:t>
            </a:r>
            <a:r>
              <a:rPr lang="en-US" i="1" spc="200" dirty="0" smtClean="0">
                <a:latin typeface="Devanagari Sangam MN"/>
                <a:cs typeface="Devanagari Sangam MN"/>
              </a:rPr>
              <a:t>NG Explorers</a:t>
            </a:r>
            <a:r>
              <a:rPr lang="en-US" spc="200" dirty="0" smtClean="0">
                <a:latin typeface="Devanagari Sangam MN"/>
                <a:cs typeface="Devanagari Sangam MN"/>
              </a:rPr>
              <a:t> - would love to move to this division. But  we have not hit it off in the past.   </a:t>
            </a:r>
          </a:p>
          <a:p>
            <a:endParaRPr lang="en-US" dirty="0"/>
          </a:p>
        </p:txBody>
      </p:sp>
      <p:sp>
        <p:nvSpPr>
          <p:cNvPr id="11" name="TextBox 10"/>
          <p:cNvSpPr txBox="1"/>
          <p:nvPr/>
        </p:nvSpPr>
        <p:spPr>
          <a:xfrm>
            <a:off x="612648" y="3030043"/>
            <a:ext cx="8074152" cy="923330"/>
          </a:xfrm>
          <a:prstGeom prst="rect">
            <a:avLst/>
          </a:prstGeom>
          <a:noFill/>
        </p:spPr>
        <p:txBody>
          <a:bodyPr wrap="square" rtlCol="0">
            <a:spAutoFit/>
          </a:bodyPr>
          <a:lstStyle/>
          <a:p>
            <a:pPr marL="285750" indent="-285750">
              <a:buFont typeface="Arial"/>
              <a:buChar char="•"/>
            </a:pPr>
            <a:r>
              <a:rPr lang="en-US" spc="200" dirty="0" smtClean="0">
                <a:latin typeface="Devanagari Sangam MN"/>
                <a:cs typeface="Devanagari Sangam MN"/>
              </a:rPr>
              <a:t>Cindy: Offered </a:t>
            </a:r>
            <a:r>
              <a:rPr lang="en-US" spc="200" dirty="0">
                <a:latin typeface="Devanagari Sangam MN"/>
                <a:cs typeface="Devanagari Sangam MN"/>
              </a:rPr>
              <a:t>to be reference, possibility of working together on fashion </a:t>
            </a:r>
            <a:r>
              <a:rPr lang="en-US" spc="200" dirty="0" smtClean="0">
                <a:latin typeface="Devanagari Sangam MN"/>
                <a:cs typeface="Devanagari Sangam MN"/>
              </a:rPr>
              <a:t>documentary. Actor/advocate. </a:t>
            </a:r>
          </a:p>
          <a:p>
            <a:endParaRPr lang="en-US" spc="200" dirty="0">
              <a:latin typeface="Devanagari Sangam MN"/>
              <a:cs typeface="Devanagari Sangam MN"/>
            </a:endParaRPr>
          </a:p>
        </p:txBody>
      </p:sp>
      <p:sp>
        <p:nvSpPr>
          <p:cNvPr id="12" name="TextBox 11"/>
          <p:cNvSpPr txBox="1"/>
          <p:nvPr/>
        </p:nvSpPr>
        <p:spPr>
          <a:xfrm>
            <a:off x="612648" y="4662526"/>
            <a:ext cx="7924986" cy="1200329"/>
          </a:xfrm>
          <a:prstGeom prst="rect">
            <a:avLst/>
          </a:prstGeom>
          <a:noFill/>
        </p:spPr>
        <p:txBody>
          <a:bodyPr wrap="square" rtlCol="0">
            <a:spAutoFit/>
          </a:bodyPr>
          <a:lstStyle/>
          <a:p>
            <a:pPr marL="285750" indent="-285750">
              <a:buFont typeface="Arial"/>
              <a:buChar char="•"/>
            </a:pPr>
            <a:r>
              <a:rPr lang="en-US" spc="200" dirty="0" smtClean="0">
                <a:latin typeface="Devanagari Sangam MN"/>
                <a:cs typeface="Devanagari Sangam MN"/>
              </a:rPr>
              <a:t>Barry: We </a:t>
            </a:r>
            <a:r>
              <a:rPr lang="en-US" spc="200" dirty="0">
                <a:latin typeface="Devanagari Sangam MN"/>
                <a:cs typeface="Devanagari Sangam MN"/>
              </a:rPr>
              <a:t>have had lunch in the past, he is very kind and eager to help. Doesn’t seem like his company will be hiring anytime </a:t>
            </a:r>
            <a:r>
              <a:rPr lang="en-US" spc="200" dirty="0" smtClean="0">
                <a:latin typeface="Devanagari Sangam MN"/>
                <a:cs typeface="Devanagari Sangam MN"/>
              </a:rPr>
              <a:t>soon. He </a:t>
            </a:r>
            <a:r>
              <a:rPr lang="en-US" spc="200" dirty="0">
                <a:latin typeface="Devanagari Sangam MN"/>
                <a:cs typeface="Devanagari Sangam MN"/>
              </a:rPr>
              <a:t>is great for floating ideas. </a:t>
            </a:r>
          </a:p>
          <a:p>
            <a:endParaRPr lang="en-US" spc="200" dirty="0">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80692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2"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pc="250" dirty="0" smtClean="0">
                <a:solidFill>
                  <a:srgbClr val="333366"/>
                </a:solidFill>
              </a:rPr>
              <a:t>Second Tier Tracker</a:t>
            </a:r>
            <a:endParaRPr lang="en-US" sz="4400" dirty="0"/>
          </a:p>
        </p:txBody>
      </p:sp>
      <p:sp>
        <p:nvSpPr>
          <p:cNvPr id="3" name="Content Placeholder 2"/>
          <p:cNvSpPr>
            <a:spLocks noGrp="1"/>
          </p:cNvSpPr>
          <p:nvPr>
            <p:ph sz="quarter" idx="1"/>
          </p:nvPr>
        </p:nvSpPr>
        <p:spPr>
          <a:xfrm>
            <a:off x="612648" y="1667932"/>
            <a:ext cx="8531352" cy="2536371"/>
          </a:xfrm>
        </p:spPr>
        <p:txBody>
          <a:bodyPr>
            <a:normAutofit/>
          </a:bodyPr>
          <a:lstStyle/>
          <a:p>
            <a:pPr>
              <a:buClr>
                <a:schemeClr val="accent4"/>
              </a:buClr>
              <a:buFont typeface="Arial"/>
              <a:buChar char="•"/>
            </a:pPr>
            <a:r>
              <a:rPr lang="en-US" sz="3200" dirty="0" smtClean="0">
                <a:solidFill>
                  <a:srgbClr val="333366"/>
                </a:solidFill>
              </a:rPr>
              <a:t>Target industries and companies</a:t>
            </a:r>
          </a:p>
          <a:p>
            <a:pPr lvl="1">
              <a:buClr>
                <a:schemeClr val="accent4"/>
              </a:buClr>
              <a:buFont typeface="Arial"/>
              <a:buChar char="•"/>
            </a:pPr>
            <a:r>
              <a:rPr lang="en-US" sz="2400" dirty="0" smtClean="0">
                <a:solidFill>
                  <a:srgbClr val="333366"/>
                </a:solidFill>
              </a:rPr>
              <a:t>Segment </a:t>
            </a:r>
            <a:r>
              <a:rPr lang="en-US" sz="2400" dirty="0">
                <a:solidFill>
                  <a:srgbClr val="333366"/>
                </a:solidFill>
              </a:rPr>
              <a:t>by </a:t>
            </a:r>
            <a:r>
              <a:rPr lang="en-US" sz="2400" dirty="0" smtClean="0">
                <a:solidFill>
                  <a:srgbClr val="333366"/>
                </a:solidFill>
              </a:rPr>
              <a:t>kind</a:t>
            </a:r>
          </a:p>
          <a:p>
            <a:pPr lvl="1">
              <a:buClr>
                <a:schemeClr val="accent4"/>
              </a:buClr>
              <a:buFont typeface="Arial"/>
              <a:buChar char="•"/>
            </a:pPr>
            <a:r>
              <a:rPr lang="en-US" sz="2400" dirty="0" smtClean="0">
                <a:solidFill>
                  <a:srgbClr val="333366"/>
                </a:solidFill>
              </a:rPr>
              <a:t>Search </a:t>
            </a:r>
            <a:r>
              <a:rPr lang="en-US" sz="2400" dirty="0">
                <a:solidFill>
                  <a:srgbClr val="333366"/>
                </a:solidFill>
              </a:rPr>
              <a:t>for competitors to </a:t>
            </a:r>
            <a:r>
              <a:rPr lang="en-US" sz="2400" dirty="0" smtClean="0">
                <a:solidFill>
                  <a:srgbClr val="333366"/>
                </a:solidFill>
              </a:rPr>
              <a:t>add</a:t>
            </a:r>
          </a:p>
          <a:p>
            <a:pPr lvl="1">
              <a:buClr>
                <a:schemeClr val="accent4"/>
              </a:buClr>
              <a:buFont typeface="Arial"/>
              <a:buChar char="•"/>
            </a:pPr>
            <a:r>
              <a:rPr lang="en-US" sz="2400" dirty="0" smtClean="0">
                <a:solidFill>
                  <a:srgbClr val="333366"/>
                </a:solidFill>
              </a:rPr>
              <a:t>List </a:t>
            </a:r>
            <a:r>
              <a:rPr lang="en-US" sz="2400" dirty="0">
                <a:solidFill>
                  <a:srgbClr val="333366"/>
                </a:solidFill>
              </a:rPr>
              <a:t>anyone you know </a:t>
            </a:r>
            <a:r>
              <a:rPr lang="en-US" sz="2400" dirty="0" smtClean="0">
                <a:solidFill>
                  <a:srgbClr val="333366"/>
                </a:solidFill>
              </a:rPr>
              <a:t>there</a:t>
            </a:r>
            <a:endParaRPr lang="en-US" sz="2400" dirty="0">
              <a:solidFill>
                <a:srgbClr val="333366"/>
              </a:solidFill>
            </a:endParaRPr>
          </a:p>
        </p:txBody>
      </p:sp>
      <p:pic>
        <p:nvPicPr>
          <p:cNvPr id="7" name="Picture 6"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8" name="TextBox 7"/>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4" name="TextBox 3"/>
          <p:cNvSpPr txBox="1"/>
          <p:nvPr/>
        </p:nvSpPr>
        <p:spPr>
          <a:xfrm>
            <a:off x="612648" y="4218282"/>
            <a:ext cx="7887885" cy="1554272"/>
          </a:xfrm>
          <a:prstGeom prst="rect">
            <a:avLst/>
          </a:prstGeom>
          <a:solidFill>
            <a:srgbClr val="B2C1CD"/>
          </a:solidFill>
          <a:ln>
            <a:solidFill>
              <a:srgbClr val="587287"/>
            </a:solidFill>
          </a:ln>
        </p:spPr>
        <p:txBody>
          <a:bodyPr wrap="square" rtlCol="0">
            <a:spAutoFit/>
          </a:bodyPr>
          <a:lstStyle/>
          <a:p>
            <a:r>
              <a:rPr lang="en-US" b="1" spc="200" dirty="0" smtClean="0">
                <a:latin typeface="Devanagari Sangam MN"/>
                <a:cs typeface="Devanagari Sangam MN"/>
              </a:rPr>
              <a:t>Don’t ignore these resources</a:t>
            </a:r>
            <a:r>
              <a:rPr lang="en-US" b="1" spc="200" dirty="0">
                <a:latin typeface="Devanagari Sangam MN"/>
                <a:cs typeface="Devanagari Sangam MN"/>
              </a:rPr>
              <a:t>!</a:t>
            </a:r>
            <a:r>
              <a:rPr lang="en-US" b="1" spc="200" dirty="0" smtClean="0">
                <a:latin typeface="Devanagari Sangam MN"/>
                <a:cs typeface="Devanagari Sangam MN"/>
              </a:rPr>
              <a:t> </a:t>
            </a:r>
          </a:p>
          <a:p>
            <a:endParaRPr lang="en-US" sz="500" b="1" spc="200" dirty="0">
              <a:latin typeface="Devanagari Sangam MN"/>
              <a:cs typeface="Devanagari Sangam MN"/>
            </a:endParaRPr>
          </a:p>
          <a:p>
            <a:pPr marL="285750" indent="-285750">
              <a:buFont typeface="Arial" panose="020B0604020202020204" pitchFamily="34" charset="0"/>
              <a:buChar char="•"/>
            </a:pPr>
            <a:r>
              <a:rPr lang="en-US" spc="200" dirty="0" smtClean="0">
                <a:latin typeface="Devanagari Sangam MN"/>
                <a:cs typeface="Devanagari Sangam MN"/>
              </a:rPr>
              <a:t>LinkedIn </a:t>
            </a:r>
            <a:r>
              <a:rPr lang="en-US" spc="200" dirty="0">
                <a:latin typeface="Devanagari Sangam MN"/>
                <a:cs typeface="Devanagari Sangam MN"/>
              </a:rPr>
              <a:t>c</a:t>
            </a:r>
            <a:r>
              <a:rPr lang="en-US" spc="200" dirty="0" smtClean="0">
                <a:latin typeface="Devanagari Sangam MN"/>
                <a:cs typeface="Devanagari Sangam MN"/>
              </a:rPr>
              <a:t>ompany </a:t>
            </a:r>
            <a:r>
              <a:rPr lang="en-US" spc="200" dirty="0">
                <a:latin typeface="Devanagari Sangam MN"/>
                <a:cs typeface="Devanagari Sangam MN"/>
              </a:rPr>
              <a:t>pages </a:t>
            </a:r>
          </a:p>
          <a:p>
            <a:pPr marL="285750" indent="-285750">
              <a:buFont typeface="Arial" panose="020B0604020202020204" pitchFamily="34" charset="0"/>
              <a:buChar char="•"/>
            </a:pPr>
            <a:r>
              <a:rPr lang="en-US" spc="200" dirty="0" smtClean="0">
                <a:latin typeface="Devanagari Sangam MN"/>
                <a:cs typeface="Devanagari Sangam MN"/>
              </a:rPr>
              <a:t>Publication </a:t>
            </a:r>
            <a:r>
              <a:rPr lang="en-US" spc="200" dirty="0">
                <a:latin typeface="Devanagari Sangam MN"/>
                <a:cs typeface="Devanagari Sangam MN"/>
              </a:rPr>
              <a:t>Rankings </a:t>
            </a:r>
            <a:r>
              <a:rPr lang="en-US" spc="200" dirty="0" smtClean="0">
                <a:latin typeface="Devanagari Sangam MN"/>
                <a:cs typeface="Devanagari Sangam MN"/>
              </a:rPr>
              <a:t>- Book </a:t>
            </a:r>
            <a:r>
              <a:rPr lang="en-US" spc="200" dirty="0">
                <a:latin typeface="Devanagari Sangam MN"/>
                <a:cs typeface="Devanagari Sangam MN"/>
              </a:rPr>
              <a:t>of </a:t>
            </a:r>
            <a:r>
              <a:rPr lang="en-US" spc="200" dirty="0" smtClean="0">
                <a:latin typeface="Devanagari Sangam MN"/>
                <a:cs typeface="Devanagari Sangam MN"/>
              </a:rPr>
              <a:t>Lists</a:t>
            </a:r>
          </a:p>
          <a:p>
            <a:pPr marL="285750" indent="-285750">
              <a:buFont typeface="Arial" panose="020B0604020202020204" pitchFamily="34" charset="0"/>
              <a:buChar char="•"/>
            </a:pPr>
            <a:r>
              <a:rPr lang="en-US" spc="200" dirty="0" smtClean="0">
                <a:latin typeface="Devanagari Sangam MN"/>
                <a:cs typeface="Devanagari Sangam MN"/>
              </a:rPr>
              <a:t>Washington Business Journal, DC Chamber of Commerce</a:t>
            </a:r>
          </a:p>
          <a:p>
            <a:pPr marL="285750" indent="-285750">
              <a:buFont typeface="Arial" panose="020B0604020202020204" pitchFamily="34" charset="0"/>
              <a:buChar char="•"/>
            </a:pPr>
            <a:r>
              <a:rPr lang="en-US" spc="200" dirty="0" smtClean="0">
                <a:latin typeface="Devanagari Sangam MN"/>
                <a:cs typeface="Devanagari Sangam MN"/>
              </a:rPr>
              <a:t>Industry Guides – Career Beam &amp; Vault Guides</a:t>
            </a:r>
            <a:endParaRPr lang="en-US" spc="200" dirty="0">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1054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Second Tier Tracker</a:t>
            </a:r>
            <a:endParaRPr lang="en-US" sz="4400" dirty="0"/>
          </a:p>
        </p:txBody>
      </p:sp>
      <p:graphicFrame>
        <p:nvGraphicFramePr>
          <p:cNvPr id="4" name="Table 3"/>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098303"/>
              </p:ext>
            </p:extLst>
          </p:nvPr>
        </p:nvGraphicFramePr>
        <p:xfrm>
          <a:off x="234820" y="2274843"/>
          <a:ext cx="8666692" cy="2432620"/>
        </p:xfrm>
        <a:graphic>
          <a:graphicData uri="http://schemas.openxmlformats.org/drawingml/2006/table">
            <a:tbl>
              <a:tblPr/>
              <a:tblGrid>
                <a:gridCol w="1018246"/>
                <a:gridCol w="1100666"/>
                <a:gridCol w="948267"/>
                <a:gridCol w="1131530"/>
                <a:gridCol w="1493138"/>
                <a:gridCol w="1490133"/>
                <a:gridCol w="1484712"/>
              </a:tblGrid>
              <a:tr h="270825">
                <a:tc>
                  <a:txBody>
                    <a:bodyPr/>
                    <a:lstStyle/>
                    <a:p>
                      <a:pPr algn="ctr" fontAlgn="ctr"/>
                      <a:r>
                        <a:rPr lang="en-US" sz="1400" b="1" i="0" u="none" strike="noStrike" dirty="0">
                          <a:solidFill>
                            <a:srgbClr val="FFFFFF"/>
                          </a:solidFill>
                          <a:effectLst/>
                          <a:latin typeface="Arial"/>
                        </a:rPr>
                        <a:t>Company</a:t>
                      </a: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a:solidFill>
                            <a:srgbClr val="FFFFFF"/>
                          </a:solidFill>
                          <a:effectLst/>
                          <a:latin typeface="Arial"/>
                        </a:rPr>
                        <a:t>Contact</a:t>
                      </a: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a:solidFill>
                            <a:srgbClr val="FFFFFF"/>
                          </a:solidFill>
                          <a:effectLst/>
                          <a:latin typeface="Arial"/>
                        </a:rPr>
                        <a:t>Email</a:t>
                      </a: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smtClean="0">
                          <a:solidFill>
                            <a:srgbClr val="FFFFFF"/>
                          </a:solidFill>
                          <a:effectLst/>
                          <a:latin typeface="Arial"/>
                        </a:rPr>
                        <a:t>Phone</a:t>
                      </a:r>
                      <a:endParaRPr lang="en-US" sz="1400" b="1" i="0" u="none" strike="noStrike" dirty="0">
                        <a:solidFill>
                          <a:srgbClr val="FFFFFF"/>
                        </a:solidFill>
                        <a:effectLst/>
                        <a:latin typeface="Arial"/>
                      </a:endParaRP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smtClean="0">
                          <a:solidFill>
                            <a:srgbClr val="FFFFFF"/>
                          </a:solidFill>
                          <a:effectLst/>
                          <a:latin typeface="Arial"/>
                        </a:rPr>
                        <a:t>Conversation 1</a:t>
                      </a:r>
                      <a:endParaRPr lang="en-US" sz="1400" b="1" i="0" u="none" strike="noStrike" dirty="0">
                        <a:solidFill>
                          <a:srgbClr val="FFFFFF"/>
                        </a:solidFill>
                        <a:effectLst/>
                        <a:latin typeface="Arial"/>
                      </a:endParaRP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a:solidFill>
                            <a:srgbClr val="FFFFFF"/>
                          </a:solidFill>
                          <a:effectLst/>
                          <a:latin typeface="Arial"/>
                        </a:rPr>
                        <a:t>Conversation 2</a:t>
                      </a: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c>
                  <a:txBody>
                    <a:bodyPr/>
                    <a:lstStyle/>
                    <a:p>
                      <a:pPr algn="ctr" fontAlgn="ctr"/>
                      <a:r>
                        <a:rPr lang="en-US" sz="1400" b="1" i="0" u="none" strike="noStrike" dirty="0">
                          <a:solidFill>
                            <a:srgbClr val="FFFFFF"/>
                          </a:solidFill>
                          <a:effectLst/>
                          <a:latin typeface="Arial"/>
                        </a:rPr>
                        <a:t>Notes</a:t>
                      </a:r>
                    </a:p>
                  </a:txBody>
                  <a:tcPr marL="9383" marR="9383" marT="9383" marB="0" anchor="ctr">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solidFill>
                      <a:srgbClr val="333366"/>
                    </a:solidFill>
                  </a:tcPr>
                </a:tc>
              </a:tr>
              <a:tr h="432359">
                <a:tc>
                  <a:txBody>
                    <a:bodyPr/>
                    <a:lstStyle/>
                    <a:p>
                      <a:pPr algn="l" fontAlgn="b"/>
                      <a:r>
                        <a:rPr lang="en-US" sz="1400" b="0" i="0" u="none" strike="noStrike" dirty="0">
                          <a:solidFill>
                            <a:schemeClr val="tx1"/>
                          </a:solidFill>
                          <a:effectLst/>
                          <a:latin typeface="Arial"/>
                        </a:rPr>
                        <a:t>Company 1</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400" b="0" i="0" u="none" strike="noStrike" dirty="0">
                          <a:solidFill>
                            <a:schemeClr val="tx1"/>
                          </a:solidFill>
                          <a:effectLst/>
                          <a:latin typeface="Arial"/>
                        </a:rPr>
                        <a:t>Contact 1</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r>
              <a:tr h="432359">
                <a:tc>
                  <a:txBody>
                    <a:bodyPr/>
                    <a:lstStyle/>
                    <a:p>
                      <a:pPr algn="l" fontAlgn="b"/>
                      <a:r>
                        <a:rPr lang="en-US" sz="14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400" b="0" i="0" u="none" strike="noStrike" dirty="0">
                          <a:solidFill>
                            <a:schemeClr val="tx1"/>
                          </a:solidFill>
                          <a:effectLst/>
                          <a:latin typeface="Arial"/>
                        </a:rPr>
                        <a:t>Contact 2</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r>
              <a:tr h="432359">
                <a:tc>
                  <a:txBody>
                    <a:bodyPr/>
                    <a:lstStyle/>
                    <a:p>
                      <a:pPr algn="l" fontAlgn="b"/>
                      <a:r>
                        <a:rPr lang="en-US" sz="14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400" b="0" i="0" u="none" strike="noStrike" dirty="0">
                          <a:solidFill>
                            <a:schemeClr val="tx1"/>
                          </a:solidFill>
                          <a:effectLst/>
                          <a:latin typeface="Arial"/>
                        </a:rPr>
                        <a:t>Contact 3</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r>
              <a:tr h="432359">
                <a:tc>
                  <a:txBody>
                    <a:bodyPr/>
                    <a:lstStyle/>
                    <a:p>
                      <a:pPr algn="l" fontAlgn="b"/>
                      <a:r>
                        <a:rPr lang="en-US" sz="1400" b="0" i="0" u="none" strike="noStrike">
                          <a:solidFill>
                            <a:schemeClr val="tx1"/>
                          </a:solidFill>
                          <a:effectLst/>
                          <a:latin typeface="Arial"/>
                        </a:rPr>
                        <a:t>Company 2</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400" b="0" i="0" u="none" strike="noStrike" dirty="0">
                          <a:solidFill>
                            <a:schemeClr val="tx1"/>
                          </a:solidFill>
                          <a:effectLst/>
                          <a:latin typeface="Arial"/>
                        </a:rPr>
                        <a:t>Contact 1</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Arial"/>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r>
              <a:tr h="432359">
                <a:tc>
                  <a:txBody>
                    <a:bodyPr/>
                    <a:lstStyle/>
                    <a:p>
                      <a:pPr algn="l" fontAlgn="b"/>
                      <a:r>
                        <a:rPr lang="en-US" sz="1400" b="0" i="0" u="none" strike="noStrike">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400" b="0" i="0" u="none" strike="noStrike" dirty="0">
                          <a:solidFill>
                            <a:schemeClr val="tx1"/>
                          </a:solidFill>
                          <a:effectLst/>
                          <a:latin typeface="Arial"/>
                        </a:rPr>
                        <a:t>Contact 2</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chemeClr val="tx1"/>
                          </a:solidFill>
                          <a:effectLst/>
                          <a:latin typeface="Calibri"/>
                        </a:rPr>
                        <a:t> </a:t>
                      </a:r>
                    </a:p>
                  </a:txBody>
                  <a:tcPr marL="9383" marR="9383" marT="9383" marB="0" anchor="b">
                    <a:lnL w="12700" cap="flat" cmpd="sng" algn="ctr">
                      <a:solidFill>
                        <a:srgbClr val="333366"/>
                      </a:solidFill>
                      <a:prstDash val="solid"/>
                      <a:round/>
                      <a:headEnd type="none" w="med" len="med"/>
                      <a:tailEnd type="none" w="med" len="med"/>
                    </a:lnL>
                    <a:lnR w="12700" cap="flat" cmpd="sng" algn="ctr">
                      <a:solidFill>
                        <a:srgbClr val="333366"/>
                      </a:solidFill>
                      <a:prstDash val="solid"/>
                      <a:round/>
                      <a:headEnd type="none" w="med" len="med"/>
                      <a:tailEnd type="none" w="med" len="med"/>
                    </a:lnR>
                    <a:lnT w="12700" cap="flat" cmpd="sng" algn="ctr">
                      <a:solidFill>
                        <a:srgbClr val="333366"/>
                      </a:solidFill>
                      <a:prstDash val="solid"/>
                      <a:round/>
                      <a:headEnd type="none" w="med" len="med"/>
                      <a:tailEnd type="none" w="med" len="med"/>
                    </a:lnT>
                    <a:lnB w="12700" cap="flat" cmpd="sng" algn="ctr">
                      <a:solidFill>
                        <a:srgbClr val="333366"/>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5" name="Picture 4"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6" name="TextBox 5"/>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145794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Networking Emails</a:t>
            </a:r>
            <a:endParaRPr lang="en-US" sz="4400" dirty="0"/>
          </a:p>
        </p:txBody>
      </p:sp>
      <p:sp>
        <p:nvSpPr>
          <p:cNvPr id="3" name="Content Placeholder 2"/>
          <p:cNvSpPr>
            <a:spLocks noGrp="1"/>
          </p:cNvSpPr>
          <p:nvPr>
            <p:ph sz="quarter" idx="1"/>
          </p:nvPr>
        </p:nvSpPr>
        <p:spPr/>
        <p:txBody>
          <a:bodyPr>
            <a:normAutofit/>
          </a:bodyPr>
          <a:lstStyle/>
          <a:p>
            <a:pPr>
              <a:buFont typeface="Arial"/>
              <a:buChar char="•"/>
            </a:pPr>
            <a:r>
              <a:rPr lang="en-US" sz="3200" dirty="0" smtClean="0"/>
              <a:t>Introduction</a:t>
            </a:r>
          </a:p>
          <a:p>
            <a:pPr>
              <a:buFont typeface="Arial"/>
              <a:buChar char="•"/>
            </a:pPr>
            <a:r>
              <a:rPr lang="en-US" sz="3200" dirty="0" smtClean="0"/>
              <a:t>Reason for email</a:t>
            </a:r>
          </a:p>
          <a:p>
            <a:pPr>
              <a:buFont typeface="Arial"/>
              <a:buChar char="•"/>
            </a:pPr>
            <a:r>
              <a:rPr lang="en-US" sz="3200" dirty="0" smtClean="0"/>
              <a:t>Make “the ask” clear</a:t>
            </a:r>
          </a:p>
          <a:p>
            <a:pPr>
              <a:buFont typeface="Arial"/>
              <a:buChar char="•"/>
            </a:pPr>
            <a:r>
              <a:rPr lang="en-US" sz="3200" dirty="0" smtClean="0"/>
              <a:t>Closing</a:t>
            </a:r>
          </a:p>
          <a:p>
            <a:pPr>
              <a:buFont typeface="Arial"/>
              <a:buChar char="•"/>
            </a:pPr>
            <a:endParaRPr lang="en-US" sz="2200"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5" name="TextBox 4"/>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6" name="TextBox 5"/>
          <p:cNvSpPr txBox="1"/>
          <p:nvPr/>
        </p:nvSpPr>
        <p:spPr>
          <a:xfrm>
            <a:off x="6214534" y="2235200"/>
            <a:ext cx="2701706" cy="1477328"/>
          </a:xfrm>
          <a:prstGeom prst="rect">
            <a:avLst/>
          </a:prstGeom>
          <a:solidFill>
            <a:srgbClr val="B2C1CD"/>
          </a:solidFill>
          <a:ln>
            <a:solidFill>
              <a:srgbClr val="587287"/>
            </a:solidFill>
          </a:ln>
        </p:spPr>
        <p:txBody>
          <a:bodyPr wrap="square" rtlCol="0">
            <a:spAutoFit/>
          </a:bodyPr>
          <a:lstStyle/>
          <a:p>
            <a:endParaRPr lang="en-US" spc="200" dirty="0" smtClean="0">
              <a:latin typeface="Devanagari Sangam MN"/>
              <a:cs typeface="Devanagari Sangam MN"/>
            </a:endParaRPr>
          </a:p>
          <a:p>
            <a:endParaRPr lang="en-US" spc="200" dirty="0">
              <a:latin typeface="Devanagari Sangam MN"/>
              <a:cs typeface="Devanagari Sangam MN"/>
            </a:endParaRPr>
          </a:p>
          <a:p>
            <a:pPr algn="ctr"/>
            <a:r>
              <a:rPr lang="en-US" spc="200" dirty="0" smtClean="0">
                <a:latin typeface="Devanagari Sangam MN"/>
                <a:cs typeface="Devanagari Sangam MN"/>
              </a:rPr>
              <a:t>What is “the ask?”</a:t>
            </a:r>
          </a:p>
          <a:p>
            <a:endParaRPr lang="en-US" spc="200" dirty="0">
              <a:latin typeface="Devanagari Sangam MN"/>
              <a:cs typeface="Devanagari Sangam MN"/>
            </a:endParaRPr>
          </a:p>
          <a:p>
            <a:endParaRPr lang="en-US" spc="200" dirty="0">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08330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spc="250" dirty="0" smtClean="0">
                <a:solidFill>
                  <a:srgbClr val="333366"/>
                </a:solidFill>
                <a:latin typeface="Devanagari Sangam MN"/>
                <a:cs typeface="Devanagari Sangam MN"/>
              </a:rPr>
              <a:t>Example 1 </a:t>
            </a:r>
            <a:r>
              <a:rPr lang="en-US" sz="2800" spc="250" dirty="0" smtClean="0">
                <a:solidFill>
                  <a:srgbClr val="333366"/>
                </a:solidFill>
                <a:latin typeface="Devanagari Sangam MN"/>
                <a:cs typeface="Devanagari Sangam MN"/>
              </a:rPr>
              <a:t>– Looking for a new job</a:t>
            </a:r>
            <a:endParaRPr lang="en-US" sz="2800" dirty="0"/>
          </a:p>
        </p:txBody>
      </p:sp>
      <p:sp>
        <p:nvSpPr>
          <p:cNvPr id="3" name="Content Placeholder 2"/>
          <p:cNvSpPr>
            <a:spLocks noGrp="1"/>
          </p:cNvSpPr>
          <p:nvPr>
            <p:ph sz="quarter" idx="1"/>
          </p:nvPr>
        </p:nvSpPr>
        <p:spPr/>
        <p:txBody>
          <a:bodyPr>
            <a:normAutofit fontScale="25000" lnSpcReduction="20000"/>
          </a:bodyPr>
          <a:lstStyle/>
          <a:p>
            <a:pPr>
              <a:buNone/>
            </a:pPr>
            <a:r>
              <a:rPr lang="en-US" sz="7200" dirty="0" smtClean="0"/>
              <a:t>Hi Susan,</a:t>
            </a:r>
          </a:p>
          <a:p>
            <a:pPr>
              <a:buNone/>
            </a:pPr>
            <a:r>
              <a:rPr lang="en-US" sz="7200" dirty="0" smtClean="0"/>
              <a:t/>
            </a:r>
            <a:br>
              <a:rPr lang="en-US" sz="7200" dirty="0" smtClean="0"/>
            </a:br>
            <a:r>
              <a:rPr lang="en-US" sz="7200" dirty="0" smtClean="0"/>
              <a:t>I hope all is well! I saw the photos of the conference you held last month—it looked like a fantastic event. </a:t>
            </a:r>
            <a:br>
              <a:rPr lang="en-US" sz="7200" dirty="0" smtClean="0"/>
            </a:br>
            <a:r>
              <a:rPr lang="en-US" sz="7200" dirty="0" smtClean="0"/>
              <a:t/>
            </a:r>
            <a:br>
              <a:rPr lang="en-US" sz="7200" dirty="0" smtClean="0"/>
            </a:br>
            <a:r>
              <a:rPr lang="en-US" sz="7200" dirty="0" smtClean="0"/>
              <a:t>I’m reaching out because I’m currently looking for new career opportunities. As you know, I have been at Smith PR for almost three years, but I’m ready for a new challenge in the tech PR world. I know that you used to do work for Ogilvy, which is on my short list of top companies. Do you still have any contacts there, and if so, is there someone that might be willing to do an informational interview with me? Any introductions you could make would be greatly appreciated.</a:t>
            </a:r>
            <a:br>
              <a:rPr lang="en-US" sz="7200" dirty="0" smtClean="0"/>
            </a:br>
            <a:r>
              <a:rPr lang="en-US" sz="7200" dirty="0" smtClean="0"/>
              <a:t/>
            </a:r>
            <a:br>
              <a:rPr lang="en-US" sz="7200" dirty="0" smtClean="0"/>
            </a:br>
            <a:r>
              <a:rPr lang="en-US" sz="7200" dirty="0" smtClean="0"/>
              <a:t>I’ve attached my resume for your reference. Thanks in advance for your help, and let’s grab soon when you are in town?  </a:t>
            </a:r>
          </a:p>
          <a:p>
            <a:pPr>
              <a:buNone/>
            </a:pPr>
            <a:r>
              <a:rPr lang="en-US" sz="7200" dirty="0" smtClean="0"/>
              <a:t>	Warmest, Sarah </a:t>
            </a:r>
            <a:r>
              <a:rPr lang="en-US" sz="6400" dirty="0" smtClean="0"/>
              <a:t> </a:t>
            </a:r>
          </a:p>
          <a:p>
            <a:pPr marL="0" indent="0">
              <a:buNone/>
            </a:pPr>
            <a:endParaRPr lang="en-US" sz="6400" spc="200" dirty="0">
              <a:latin typeface="Devanagari Sangam MN"/>
              <a:cs typeface="Devanagari Sangam MN"/>
            </a:endParaRPr>
          </a:p>
        </p:txBody>
      </p:sp>
      <p:pic>
        <p:nvPicPr>
          <p:cNvPr id="6" name="Picture 5"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7" name="TextBox 6"/>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3443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505983"/>
            <a:ext cx="8153400" cy="851746"/>
          </a:xfrm>
        </p:spPr>
        <p:txBody>
          <a:bodyPr>
            <a:normAutofit fontScale="90000"/>
          </a:bodyPr>
          <a:lstStyle/>
          <a:p>
            <a:r>
              <a:rPr lang="en-US" sz="4400" spc="250" dirty="0" smtClean="0">
                <a:solidFill>
                  <a:srgbClr val="333366"/>
                </a:solidFill>
                <a:latin typeface="Devanagari Sangam MN"/>
                <a:cs typeface="Devanagari Sangam MN"/>
              </a:rPr>
              <a:t>Example 2 - </a:t>
            </a:r>
            <a:r>
              <a:rPr lang="en-US" sz="3100" spc="200" dirty="0" smtClean="0"/>
              <a:t>LinkedIn </a:t>
            </a:r>
            <a:r>
              <a:rPr lang="en-US" sz="3100" spc="200" dirty="0"/>
              <a:t>“Connector” Email</a:t>
            </a:r>
            <a:br>
              <a:rPr lang="en-US" sz="3100" spc="200" dirty="0"/>
            </a:br>
            <a:endParaRPr lang="en-US" sz="3100" dirty="0"/>
          </a:p>
        </p:txBody>
      </p:sp>
      <p:sp>
        <p:nvSpPr>
          <p:cNvPr id="3" name="Content Placeholder 2"/>
          <p:cNvSpPr>
            <a:spLocks noGrp="1"/>
          </p:cNvSpPr>
          <p:nvPr>
            <p:ph sz="quarter" idx="1"/>
          </p:nvPr>
        </p:nvSpPr>
        <p:spPr>
          <a:xfrm>
            <a:off x="612648" y="1600200"/>
            <a:ext cx="8044134" cy="4495800"/>
          </a:xfrm>
        </p:spPr>
        <p:txBody>
          <a:bodyPr>
            <a:normAutofit/>
          </a:bodyPr>
          <a:lstStyle/>
          <a:p>
            <a:pPr marL="0" indent="0">
              <a:buNone/>
            </a:pPr>
            <a:r>
              <a:rPr lang="en-US" sz="2200" i="1" dirty="0"/>
              <a:t>Dear Stephen,</a:t>
            </a:r>
          </a:p>
          <a:p>
            <a:pPr marL="0" indent="0">
              <a:buNone/>
            </a:pPr>
            <a:r>
              <a:rPr lang="en-US" sz="2200" i="1" dirty="0"/>
              <a:t>I hope this message finds you well, I am applying for the Community Director Position with the Humane Society, a favorite organization of mine. I saw that your friend, Sarah Michaels, works for HS. I was wondering if you would feel comfortable making a connection between us, as I’d love to chat with her about her time at HS and my interest in this position. Many thanks in advance. </a:t>
            </a:r>
          </a:p>
          <a:p>
            <a:pPr marL="0" indent="0">
              <a:buNone/>
            </a:pPr>
            <a:endParaRPr lang="en-US" sz="3200" spc="200" dirty="0">
              <a:latin typeface="Devanagari Sangam MN"/>
              <a:cs typeface="Devanagari Sangam MN"/>
            </a:endParaRPr>
          </a:p>
        </p:txBody>
      </p:sp>
      <p:pic>
        <p:nvPicPr>
          <p:cNvPr id="6" name="Picture 5"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7" name="TextBox 6"/>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68479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Overview</a:t>
            </a:r>
            <a:endParaRPr lang="en-US" sz="4400" dirty="0"/>
          </a:p>
        </p:txBody>
      </p:sp>
      <p:sp>
        <p:nvSpPr>
          <p:cNvPr id="3" name="Content Placeholder 2"/>
          <p:cNvSpPr>
            <a:spLocks noGrp="1"/>
          </p:cNvSpPr>
          <p:nvPr>
            <p:ph sz="quarter" idx="1"/>
          </p:nvPr>
        </p:nvSpPr>
        <p:spPr/>
        <p:txBody>
          <a:bodyPr/>
          <a:lstStyle/>
          <a:p>
            <a:pPr marL="514350" indent="-514350">
              <a:buFont typeface="+mj-lt"/>
              <a:buAutoNum type="arabicPeriod"/>
              <a:defRPr/>
            </a:pPr>
            <a:r>
              <a:rPr lang="en-US" sz="3200" dirty="0" smtClean="0"/>
              <a:t>What is networking?</a:t>
            </a:r>
          </a:p>
          <a:p>
            <a:pPr marL="514350" indent="-514350">
              <a:buFont typeface="+mj-lt"/>
              <a:buAutoNum type="arabicPeriod"/>
              <a:defRPr/>
            </a:pPr>
            <a:r>
              <a:rPr lang="en-US" sz="3200" dirty="0" smtClean="0"/>
              <a:t>Where does it fit in the job search?</a:t>
            </a:r>
          </a:p>
          <a:p>
            <a:pPr marL="514350" indent="-514350">
              <a:buFont typeface="+mj-lt"/>
              <a:buAutoNum type="arabicPeriod"/>
              <a:defRPr/>
            </a:pPr>
            <a:r>
              <a:rPr lang="en-US" sz="3200" dirty="0" smtClean="0"/>
              <a:t>Networking </a:t>
            </a:r>
            <a:r>
              <a:rPr lang="en-US" sz="3200" dirty="0" smtClean="0"/>
              <a:t>tools / </a:t>
            </a:r>
            <a:r>
              <a:rPr lang="en-US" sz="3200" dirty="0" smtClean="0"/>
              <a:t>emails</a:t>
            </a:r>
            <a:endParaRPr lang="en-US" sz="3200" dirty="0" smtClean="0"/>
          </a:p>
          <a:p>
            <a:pPr marL="514350" indent="-514350">
              <a:buFont typeface="+mj-lt"/>
              <a:buAutoNum type="arabicPeriod"/>
              <a:defRPr/>
            </a:pPr>
            <a:r>
              <a:rPr lang="en-US" sz="3200" dirty="0"/>
              <a:t>Coffee </a:t>
            </a:r>
            <a:r>
              <a:rPr lang="en-US" sz="3200" dirty="0" smtClean="0"/>
              <a:t>chats</a:t>
            </a:r>
          </a:p>
          <a:p>
            <a:pPr marL="514350" indent="-514350">
              <a:buFont typeface="+mj-lt"/>
              <a:buAutoNum type="arabicPeriod"/>
              <a:defRPr/>
            </a:pPr>
            <a:r>
              <a:rPr lang="en-US" sz="3200" dirty="0" smtClean="0"/>
              <a:t>Nailing TMAY</a:t>
            </a:r>
          </a:p>
          <a:p>
            <a:pPr>
              <a:buFont typeface="Arial"/>
              <a:buChar char="•"/>
            </a:pPr>
            <a:endParaRPr lang="en-US"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5" name="TextBox 4"/>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97943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3e7875e.jp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831588" y="3870263"/>
            <a:ext cx="4332849" cy="2109677"/>
          </a:xfrm>
          <a:prstGeom prst="rect">
            <a:avLst/>
          </a:prstGeom>
        </p:spPr>
      </p:pic>
      <p:sp>
        <p:nvSpPr>
          <p:cNvPr id="2" name="Title 1"/>
          <p:cNvSpPr>
            <a:spLocks noGrp="1"/>
          </p:cNvSpPr>
          <p:nvPr>
            <p:ph type="title"/>
          </p:nvPr>
        </p:nvSpPr>
        <p:spPr/>
        <p:txBody>
          <a:bodyPr>
            <a:normAutofit/>
          </a:bodyPr>
          <a:lstStyle/>
          <a:p>
            <a:r>
              <a:rPr lang="en-US" sz="4400" dirty="0" smtClean="0">
                <a:solidFill>
                  <a:srgbClr val="333366"/>
                </a:solidFill>
              </a:rPr>
              <a:t>“Places” to Network</a:t>
            </a:r>
            <a:endParaRPr lang="en-US" sz="4400" dirty="0"/>
          </a:p>
        </p:txBody>
      </p:sp>
      <p:sp>
        <p:nvSpPr>
          <p:cNvPr id="3" name="Content Placeholder 2"/>
          <p:cNvSpPr>
            <a:spLocks noGrp="1"/>
          </p:cNvSpPr>
          <p:nvPr>
            <p:ph sz="quarter" idx="1"/>
          </p:nvPr>
        </p:nvSpPr>
        <p:spPr>
          <a:xfrm>
            <a:off x="612648" y="1600200"/>
            <a:ext cx="8531352" cy="4495800"/>
          </a:xfrm>
        </p:spPr>
        <p:txBody>
          <a:bodyPr>
            <a:normAutofit/>
          </a:bodyPr>
          <a:lstStyle/>
          <a:p>
            <a:pPr>
              <a:buFont typeface="Arial" panose="020B0604020202020204" pitchFamily="34" charset="0"/>
              <a:buChar char="•"/>
            </a:pPr>
            <a:r>
              <a:rPr lang="en-US" sz="2800" dirty="0" smtClean="0">
                <a:solidFill>
                  <a:srgbClr val="333366"/>
                </a:solidFill>
              </a:rPr>
              <a:t>Events, conferences</a:t>
            </a:r>
            <a:r>
              <a:rPr lang="en-US" sz="2800" dirty="0">
                <a:solidFill>
                  <a:srgbClr val="333366"/>
                </a:solidFill>
              </a:rPr>
              <a:t>, meet-ups, </a:t>
            </a:r>
            <a:r>
              <a:rPr lang="en-US" sz="2800" dirty="0" smtClean="0">
                <a:solidFill>
                  <a:srgbClr val="333366"/>
                </a:solidFill>
              </a:rPr>
              <a:t>parties</a:t>
            </a:r>
          </a:p>
          <a:p>
            <a:pPr>
              <a:buFont typeface="Arial" panose="020B0604020202020204" pitchFamily="34" charset="0"/>
              <a:buChar char="•"/>
            </a:pPr>
            <a:r>
              <a:rPr lang="en-US" sz="2800" dirty="0">
                <a:solidFill>
                  <a:srgbClr val="333366"/>
                </a:solidFill>
              </a:rPr>
              <a:t>Lunch, coffee, after work happy </a:t>
            </a:r>
            <a:r>
              <a:rPr lang="en-US" sz="2800" dirty="0" smtClean="0">
                <a:solidFill>
                  <a:srgbClr val="333366"/>
                </a:solidFill>
              </a:rPr>
              <a:t>hours</a:t>
            </a:r>
            <a:endParaRPr lang="en-US" sz="2800" dirty="0">
              <a:solidFill>
                <a:srgbClr val="333366"/>
              </a:solidFill>
            </a:endParaRPr>
          </a:p>
          <a:p>
            <a:pPr>
              <a:buFont typeface="Arial" panose="020B0604020202020204" pitchFamily="34" charset="0"/>
              <a:buChar char="•"/>
            </a:pPr>
            <a:r>
              <a:rPr lang="en-US" sz="2800" dirty="0" smtClean="0">
                <a:solidFill>
                  <a:srgbClr val="333366"/>
                </a:solidFill>
              </a:rPr>
              <a:t>Industry associations</a:t>
            </a:r>
            <a:endParaRPr lang="en-US" sz="2800" dirty="0">
              <a:solidFill>
                <a:srgbClr val="333366"/>
              </a:solidFill>
            </a:endParaRPr>
          </a:p>
          <a:p>
            <a:pPr>
              <a:buFont typeface="Arial" panose="020B0604020202020204" pitchFamily="34" charset="0"/>
              <a:buChar char="•"/>
            </a:pPr>
            <a:r>
              <a:rPr lang="en-US" sz="2800" dirty="0" smtClean="0">
                <a:solidFill>
                  <a:srgbClr val="333366"/>
                </a:solidFill>
              </a:rPr>
              <a:t>Volunteer projects</a:t>
            </a:r>
            <a:endParaRPr lang="en-US" sz="2800" dirty="0">
              <a:solidFill>
                <a:srgbClr val="333366"/>
              </a:solidFill>
            </a:endParaRPr>
          </a:p>
          <a:p>
            <a:pPr>
              <a:buFont typeface="Arial" panose="020B0604020202020204" pitchFamily="34" charset="0"/>
              <a:buChar char="•"/>
            </a:pPr>
            <a:r>
              <a:rPr lang="en-US" sz="2800" dirty="0" smtClean="0">
                <a:solidFill>
                  <a:srgbClr val="333366"/>
                </a:solidFill>
              </a:rPr>
              <a:t>Groups on LinkedIn</a:t>
            </a:r>
            <a:endParaRPr lang="en-US" sz="2800" dirty="0">
              <a:solidFill>
                <a:srgbClr val="333366"/>
              </a:solidFill>
            </a:endParaRPr>
          </a:p>
          <a:p>
            <a:pPr>
              <a:buFont typeface="Arial" panose="020B0604020202020204" pitchFamily="34" charset="0"/>
              <a:buChar char="•"/>
            </a:pPr>
            <a:endParaRPr lang="en-US" sz="3200" dirty="0">
              <a:solidFill>
                <a:schemeClr val="tx1">
                  <a:lumMod val="75000"/>
                  <a:lumOff val="25000"/>
                </a:schemeClr>
              </a:solidFill>
            </a:endParaRPr>
          </a:p>
        </p:txBody>
      </p:sp>
      <p:pic>
        <p:nvPicPr>
          <p:cNvPr id="7" name="Picture 6"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8" name="TextBox 7"/>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635467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8336"/>
            <a:ext cx="9144000" cy="990600"/>
          </a:xfrm>
        </p:spPr>
        <p:txBody>
          <a:bodyPr>
            <a:normAutofit fontScale="90000"/>
          </a:bodyPr>
          <a:lstStyle/>
          <a:p>
            <a:pPr algn="ctr"/>
            <a:r>
              <a:rPr lang="en-US" sz="4800" spc="250" dirty="0" smtClean="0">
                <a:solidFill>
                  <a:srgbClr val="333366"/>
                </a:solidFill>
                <a:latin typeface="Devanagari Sangam MN"/>
                <a:cs typeface="Devanagari Sangam MN"/>
              </a:rPr>
              <a:t>Coffee </a:t>
            </a:r>
            <a:r>
              <a:rPr lang="en-US" dirty="0">
                <a:solidFill>
                  <a:srgbClr val="333366"/>
                </a:solidFill>
              </a:rPr>
              <a:t>C</a:t>
            </a:r>
            <a:r>
              <a:rPr lang="en-US" dirty="0" smtClean="0">
                <a:solidFill>
                  <a:srgbClr val="333366"/>
                </a:solidFill>
              </a:rPr>
              <a:t>hats &amp;</a:t>
            </a:r>
            <a:br>
              <a:rPr lang="en-US" dirty="0" smtClean="0">
                <a:solidFill>
                  <a:srgbClr val="333366"/>
                </a:solidFill>
              </a:rPr>
            </a:br>
            <a:r>
              <a:rPr lang="en-US" dirty="0" smtClean="0">
                <a:solidFill>
                  <a:srgbClr val="333366"/>
                </a:solidFill>
              </a:rPr>
              <a:t>I</a:t>
            </a:r>
            <a:r>
              <a:rPr lang="en-US" sz="4800" spc="250" dirty="0" smtClean="0">
                <a:solidFill>
                  <a:srgbClr val="333366"/>
                </a:solidFill>
                <a:latin typeface="Devanagari Sangam MN"/>
                <a:cs typeface="Devanagari Sangam MN"/>
              </a:rPr>
              <a:t>nformational Interviews</a:t>
            </a:r>
            <a:endParaRPr lang="en-US" sz="4800" spc="250" dirty="0">
              <a:solidFill>
                <a:srgbClr val="333366"/>
              </a:solidFill>
              <a:latin typeface="Devanagari Sangam MN"/>
              <a:cs typeface="Devanagari Sangam MN"/>
            </a:endParaRPr>
          </a:p>
        </p:txBody>
      </p:sp>
      <p:sp>
        <p:nvSpPr>
          <p:cNvPr id="4" name="Rectangle 3"/>
          <p:cNvSpPr/>
          <p:nvPr/>
        </p:nvSpPr>
        <p:spPr>
          <a:xfrm flipV="1">
            <a:off x="589677" y="1286849"/>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flipV="1">
            <a:off x="0" y="1291509"/>
            <a:ext cx="532263" cy="2239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flipV="1">
            <a:off x="-10083" y="5267381"/>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flipV="1">
            <a:off x="8611738" y="5267381"/>
            <a:ext cx="532263" cy="2285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99045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What are they?</a:t>
            </a:r>
            <a:endParaRPr lang="en-US" sz="4400" dirty="0"/>
          </a:p>
        </p:txBody>
      </p:sp>
      <p:sp>
        <p:nvSpPr>
          <p:cNvPr id="3" name="Content Placeholder 2"/>
          <p:cNvSpPr>
            <a:spLocks noGrp="1"/>
          </p:cNvSpPr>
          <p:nvPr>
            <p:ph sz="quarter" idx="1"/>
          </p:nvPr>
        </p:nvSpPr>
        <p:spPr/>
        <p:txBody>
          <a:bodyPr>
            <a:normAutofit/>
          </a:bodyPr>
          <a:lstStyle/>
          <a:p>
            <a:pPr>
              <a:buFont typeface="Arial"/>
              <a:buChar char="•"/>
            </a:pPr>
            <a:r>
              <a:rPr lang="en-US" sz="3200" dirty="0"/>
              <a:t>A </a:t>
            </a:r>
            <a:r>
              <a:rPr lang="en-US" sz="3200" i="1" dirty="0" smtClean="0">
                <a:solidFill>
                  <a:schemeClr val="accent2"/>
                </a:solidFill>
              </a:rPr>
              <a:t>short</a:t>
            </a:r>
            <a:r>
              <a:rPr lang="en-US" sz="3200" dirty="0" smtClean="0">
                <a:solidFill>
                  <a:schemeClr val="accent2"/>
                </a:solidFill>
              </a:rPr>
              <a:t> </a:t>
            </a:r>
            <a:r>
              <a:rPr lang="en-US" sz="3200" dirty="0"/>
              <a:t>conversation between </a:t>
            </a:r>
            <a:r>
              <a:rPr lang="en-US" sz="3200" dirty="0" smtClean="0"/>
              <a:t>professionals </a:t>
            </a:r>
            <a:r>
              <a:rPr lang="en-US" sz="3200" dirty="0"/>
              <a:t>with </a:t>
            </a:r>
            <a:r>
              <a:rPr lang="en-US" sz="3200" dirty="0" smtClean="0"/>
              <a:t>shared interests</a:t>
            </a:r>
          </a:p>
          <a:p>
            <a:pPr lvl="1">
              <a:buClr>
                <a:schemeClr val="accent2"/>
              </a:buClr>
              <a:buFont typeface="Arial"/>
              <a:buChar char="•"/>
            </a:pPr>
            <a:r>
              <a:rPr lang="en-US" dirty="0" smtClean="0"/>
              <a:t>Not a </a:t>
            </a:r>
            <a:r>
              <a:rPr lang="en-US" dirty="0"/>
              <a:t>job interview</a:t>
            </a:r>
          </a:p>
          <a:p>
            <a:pPr lvl="1">
              <a:buClr>
                <a:schemeClr val="accent2"/>
              </a:buClr>
              <a:buFont typeface="Arial"/>
              <a:buChar char="•"/>
              <a:defRPr/>
            </a:pPr>
            <a:r>
              <a:rPr lang="en-US" dirty="0" smtClean="0">
                <a:solidFill>
                  <a:srgbClr val="FFBF21"/>
                </a:solidFill>
              </a:rPr>
              <a:t>You</a:t>
            </a:r>
            <a:r>
              <a:rPr lang="en-US" dirty="0" smtClean="0"/>
              <a:t> </a:t>
            </a:r>
            <a:r>
              <a:rPr lang="en-US" dirty="0"/>
              <a:t>lead the </a:t>
            </a:r>
            <a:r>
              <a:rPr lang="en-US" dirty="0" smtClean="0"/>
              <a:t>conversation</a:t>
            </a:r>
          </a:p>
          <a:p>
            <a:pPr lvl="1">
              <a:buClr>
                <a:schemeClr val="accent2"/>
              </a:buClr>
              <a:buFont typeface="Arial"/>
              <a:buChar char="•"/>
              <a:defRPr/>
            </a:pPr>
            <a:r>
              <a:rPr lang="en-US" dirty="0" smtClean="0"/>
              <a:t>Deliver an engaging TMAY</a:t>
            </a:r>
            <a:endParaRPr lang="en-US" dirty="0"/>
          </a:p>
          <a:p>
            <a:pPr lvl="1">
              <a:buClr>
                <a:schemeClr val="accent2"/>
              </a:buClr>
              <a:buFont typeface="Arial"/>
              <a:buChar char="•"/>
              <a:defRPr/>
            </a:pPr>
            <a:r>
              <a:rPr lang="en-US" dirty="0" smtClean="0"/>
              <a:t>Ask targeted questions</a:t>
            </a:r>
            <a:endParaRPr lang="en-US" dirty="0"/>
          </a:p>
          <a:p>
            <a:pPr marL="0" indent="0">
              <a:buNone/>
            </a:pPr>
            <a:endParaRPr lang="en-US"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5" name="TextBox 4"/>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7948147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rgbClr val="333366"/>
                </a:solidFill>
              </a:rPr>
              <a:t>“</a:t>
            </a:r>
            <a:r>
              <a:rPr lang="en-US" sz="4400" b="1" dirty="0" smtClean="0">
                <a:solidFill>
                  <a:srgbClr val="FFBF21"/>
                </a:solidFill>
              </a:rPr>
              <a:t>T</a:t>
            </a:r>
            <a:r>
              <a:rPr lang="en-US" sz="4400" dirty="0" smtClean="0"/>
              <a:t>ell </a:t>
            </a:r>
            <a:r>
              <a:rPr lang="en-US" sz="4400" b="1" dirty="0" smtClean="0">
                <a:solidFill>
                  <a:srgbClr val="FFBF21"/>
                </a:solidFill>
              </a:rPr>
              <a:t>M</a:t>
            </a:r>
            <a:r>
              <a:rPr lang="en-US" sz="4400" dirty="0" smtClean="0"/>
              <a:t>e </a:t>
            </a:r>
            <a:r>
              <a:rPr lang="en-US" sz="4400" b="1" dirty="0" smtClean="0">
                <a:solidFill>
                  <a:srgbClr val="FFBF21"/>
                </a:solidFill>
              </a:rPr>
              <a:t>A</a:t>
            </a:r>
            <a:r>
              <a:rPr lang="en-US" sz="4400" dirty="0" smtClean="0"/>
              <a:t>bout </a:t>
            </a:r>
            <a:r>
              <a:rPr lang="en-US" sz="4400" b="1" dirty="0" smtClean="0">
                <a:solidFill>
                  <a:srgbClr val="FFBF21"/>
                </a:solidFill>
              </a:rPr>
              <a:t>Y</a:t>
            </a:r>
            <a:r>
              <a:rPr lang="en-US" sz="4400" dirty="0" smtClean="0"/>
              <a:t>ourself”</a:t>
            </a:r>
            <a:endParaRPr lang="en-US" sz="4400" dirty="0"/>
          </a:p>
        </p:txBody>
      </p:sp>
      <p:sp>
        <p:nvSpPr>
          <p:cNvPr id="3" name="Content Placeholder 2"/>
          <p:cNvSpPr>
            <a:spLocks noGrp="1"/>
          </p:cNvSpPr>
          <p:nvPr>
            <p:ph sz="quarter" idx="1"/>
          </p:nvPr>
        </p:nvSpPr>
        <p:spPr/>
        <p:txBody>
          <a:bodyPr>
            <a:normAutofit/>
          </a:bodyPr>
          <a:lstStyle/>
          <a:p>
            <a:pPr>
              <a:buFont typeface="Arial"/>
              <a:buChar char="•"/>
            </a:pPr>
            <a:r>
              <a:rPr lang="en-US" sz="3600" dirty="0" smtClean="0"/>
              <a:t>Why is it important?</a:t>
            </a:r>
          </a:p>
          <a:p>
            <a:pPr>
              <a:buFont typeface="Arial"/>
              <a:buChar char="•"/>
            </a:pPr>
            <a:r>
              <a:rPr lang="en-US" sz="3600" dirty="0" smtClean="0"/>
              <a:t>Two versions</a:t>
            </a:r>
          </a:p>
          <a:p>
            <a:pPr marL="880110" lvl="1" indent="-514350">
              <a:buClr>
                <a:schemeClr val="accent4"/>
              </a:buClr>
              <a:buFont typeface="+mj-lt"/>
              <a:buAutoNum type="arabicPeriod"/>
            </a:pPr>
            <a:r>
              <a:rPr lang="en-US" sz="3200" dirty="0" smtClean="0"/>
              <a:t>30 seconds – “elevator pitch”</a:t>
            </a:r>
          </a:p>
          <a:p>
            <a:pPr marL="880110" lvl="1" indent="-514350">
              <a:buClr>
                <a:schemeClr val="accent4"/>
              </a:buClr>
              <a:buFont typeface="+mj-lt"/>
              <a:buAutoNum type="arabicPeriod"/>
            </a:pPr>
            <a:r>
              <a:rPr lang="en-US" sz="3200" dirty="0" smtClean="0"/>
              <a:t>2 minutes – your story</a:t>
            </a:r>
            <a:endParaRPr lang="en-US" sz="3200"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5" name="TextBox 4"/>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817830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rgbClr val="333366"/>
                </a:solidFill>
              </a:rPr>
              <a:t>“</a:t>
            </a:r>
            <a:r>
              <a:rPr lang="en-US" sz="4400" b="1" dirty="0">
                <a:solidFill>
                  <a:srgbClr val="FFBF21"/>
                </a:solidFill>
              </a:rPr>
              <a:t>T</a:t>
            </a:r>
            <a:r>
              <a:rPr lang="en-US" sz="4400" dirty="0"/>
              <a:t>ell </a:t>
            </a:r>
            <a:r>
              <a:rPr lang="en-US" sz="4400" b="1" dirty="0">
                <a:solidFill>
                  <a:srgbClr val="FFBF21"/>
                </a:solidFill>
              </a:rPr>
              <a:t>M</a:t>
            </a:r>
            <a:r>
              <a:rPr lang="en-US" sz="4400" dirty="0"/>
              <a:t>e </a:t>
            </a:r>
            <a:r>
              <a:rPr lang="en-US" sz="4400" b="1" dirty="0">
                <a:solidFill>
                  <a:srgbClr val="FFBF21"/>
                </a:solidFill>
              </a:rPr>
              <a:t>A</a:t>
            </a:r>
            <a:r>
              <a:rPr lang="en-US" sz="4400" dirty="0"/>
              <a:t>bout </a:t>
            </a:r>
            <a:r>
              <a:rPr lang="en-US" sz="4400" b="1" dirty="0">
                <a:solidFill>
                  <a:srgbClr val="FFBF21"/>
                </a:solidFill>
              </a:rPr>
              <a:t>Y</a:t>
            </a:r>
            <a:r>
              <a:rPr lang="en-US" sz="4400" dirty="0"/>
              <a:t>ourself”</a:t>
            </a:r>
            <a:endParaRPr lang="en-US" sz="4400" spc="150" dirty="0">
              <a:latin typeface="Devanagari Sangam MN"/>
              <a:cs typeface="Devanagari Sangam MN"/>
            </a:endParaRPr>
          </a:p>
        </p:txBody>
      </p:sp>
      <p:sp>
        <p:nvSpPr>
          <p:cNvPr id="3" name="Content Placeholder 2"/>
          <p:cNvSpPr>
            <a:spLocks noGrp="1"/>
          </p:cNvSpPr>
          <p:nvPr>
            <p:ph sz="quarter" idx="1"/>
          </p:nvPr>
        </p:nvSpPr>
        <p:spPr/>
        <p:txBody>
          <a:bodyPr>
            <a:normAutofit/>
          </a:bodyPr>
          <a:lstStyle/>
          <a:p>
            <a:pPr>
              <a:buNone/>
            </a:pPr>
            <a:r>
              <a:rPr lang="en-US" sz="3600" spc="150" dirty="0" smtClean="0">
                <a:latin typeface="Devanagari Sangam MN"/>
                <a:cs typeface="Devanagari Sangam MN"/>
              </a:rPr>
              <a:t>2 minute version – include:</a:t>
            </a:r>
          </a:p>
          <a:p>
            <a:pPr>
              <a:buFont typeface="Arial"/>
              <a:buChar char="•"/>
            </a:pPr>
            <a:r>
              <a:rPr lang="en-US" sz="2800" spc="150" dirty="0" smtClean="0">
                <a:latin typeface="Devanagari Sangam MN"/>
                <a:cs typeface="Devanagari Sangam MN"/>
              </a:rPr>
              <a:t>Top line intro </a:t>
            </a:r>
            <a:endParaRPr lang="en-US" sz="2800" spc="150" dirty="0" smtClean="0"/>
          </a:p>
          <a:p>
            <a:pPr>
              <a:buFont typeface="Arial"/>
              <a:buChar char="•"/>
            </a:pPr>
            <a:r>
              <a:rPr lang="en-US" sz="2800" spc="150" dirty="0" smtClean="0">
                <a:latin typeface="Devanagari Sangam MN"/>
                <a:cs typeface="Devanagari Sangam MN"/>
              </a:rPr>
              <a:t>X years of experience in Y industry/</a:t>
            </a:r>
            <a:r>
              <a:rPr lang="en-US" sz="2800" spc="150" dirty="0" err="1" smtClean="0">
                <a:latin typeface="Devanagari Sangam MN"/>
                <a:cs typeface="Devanagari Sangam MN"/>
              </a:rPr>
              <a:t>s</a:t>
            </a:r>
            <a:endParaRPr lang="en-US" sz="2800" spc="150" dirty="0" smtClean="0">
              <a:latin typeface="Devanagari Sangam MN"/>
              <a:cs typeface="Devanagari Sangam MN"/>
            </a:endParaRPr>
          </a:p>
          <a:p>
            <a:pPr>
              <a:buFont typeface="Arial"/>
              <a:buChar char="•"/>
            </a:pPr>
            <a:r>
              <a:rPr lang="en-US" sz="2800" spc="150" dirty="0" smtClean="0">
                <a:latin typeface="Devanagari Sangam MN"/>
                <a:cs typeface="Devanagari Sangam MN"/>
              </a:rPr>
              <a:t>3 areas of skills / competencies</a:t>
            </a:r>
          </a:p>
          <a:p>
            <a:pPr>
              <a:buFont typeface="Arial"/>
              <a:buChar char="•"/>
            </a:pPr>
            <a:r>
              <a:rPr lang="en-US" sz="2800" spc="150" dirty="0" smtClean="0"/>
              <a:t>What you want – why you are</a:t>
            </a:r>
            <a:r>
              <a:rPr lang="en-US" sz="2800" spc="150" dirty="0" smtClean="0"/>
              <a:t> there</a:t>
            </a:r>
            <a:endParaRPr lang="en-US" sz="2800" spc="150" dirty="0">
              <a:latin typeface="Devanagari Sangam MN"/>
              <a:cs typeface="Devanagari Sangam MN"/>
            </a:endParaRPr>
          </a:p>
        </p:txBody>
      </p:sp>
      <p:pic>
        <p:nvPicPr>
          <p:cNvPr id="8" name="Picture 7"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9" name="TextBox 8"/>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947535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8336"/>
            <a:ext cx="9144000" cy="990600"/>
          </a:xfrm>
        </p:spPr>
        <p:txBody>
          <a:bodyPr>
            <a:normAutofit/>
          </a:bodyPr>
          <a:lstStyle/>
          <a:p>
            <a:pPr algn="ctr"/>
            <a:r>
              <a:rPr lang="en-US" sz="4400" spc="250" dirty="0" smtClean="0">
                <a:solidFill>
                  <a:srgbClr val="333366"/>
                </a:solidFill>
                <a:latin typeface="Devanagari Sangam MN"/>
                <a:cs typeface="Devanagari Sangam MN"/>
              </a:rPr>
              <a:t>Let’s practice!</a:t>
            </a:r>
            <a:endParaRPr lang="en-US" sz="4400" spc="250" dirty="0">
              <a:solidFill>
                <a:srgbClr val="333366"/>
              </a:solidFill>
              <a:latin typeface="Devanagari Sangam MN"/>
              <a:cs typeface="Devanagari Sangam MN"/>
            </a:endParaRPr>
          </a:p>
        </p:txBody>
      </p:sp>
      <p:sp>
        <p:nvSpPr>
          <p:cNvPr id="4" name="Rectangle 3"/>
          <p:cNvSpPr/>
          <p:nvPr/>
        </p:nvSpPr>
        <p:spPr>
          <a:xfrm flipV="1">
            <a:off x="589677" y="1286849"/>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flipV="1">
            <a:off x="0" y="1291509"/>
            <a:ext cx="532263" cy="2239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flipV="1">
            <a:off x="-10083" y="5267381"/>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flipV="1">
            <a:off x="8611738" y="5267381"/>
            <a:ext cx="532263" cy="2285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89642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Final tips for success</a:t>
            </a:r>
            <a:endParaRPr lang="en-US" sz="4400"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sz="3200" dirty="0" smtClean="0"/>
              <a:t>Expand your network</a:t>
            </a:r>
          </a:p>
          <a:p>
            <a:pPr marL="514350" indent="-514350">
              <a:buFont typeface="+mj-lt"/>
              <a:buAutoNum type="arabicPeriod"/>
            </a:pPr>
            <a:r>
              <a:rPr lang="en-US" sz="3200" dirty="0" smtClean="0"/>
              <a:t>Enrich existing relationships</a:t>
            </a:r>
          </a:p>
          <a:p>
            <a:pPr marL="514350" indent="-514350">
              <a:buFont typeface="+mj-lt"/>
              <a:buAutoNum type="arabicPeriod"/>
            </a:pPr>
            <a:r>
              <a:rPr lang="en-US" sz="3200" dirty="0" smtClean="0"/>
              <a:t>Strong written communications</a:t>
            </a:r>
            <a:endParaRPr lang="en-US" sz="3200"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173771"/>
            <a:ext cx="1816743" cy="566970"/>
          </a:xfrm>
          <a:prstGeom prst="rect">
            <a:avLst/>
          </a:prstGeom>
        </p:spPr>
      </p:pic>
      <p:sp>
        <p:nvSpPr>
          <p:cNvPr id="5" name="TextBox 4"/>
          <p:cNvSpPr txBox="1"/>
          <p:nvPr/>
        </p:nvSpPr>
        <p:spPr>
          <a:xfrm>
            <a:off x="211614" y="6262067"/>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52282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spc="250" dirty="0" smtClean="0">
                <a:solidFill>
                  <a:srgbClr val="333366"/>
                </a:solidFill>
                <a:latin typeface="Devanagari Sangam MN"/>
                <a:cs typeface="Devanagari Sangam MN"/>
              </a:rPr>
              <a:t>About </a:t>
            </a:r>
            <a:endParaRPr lang="en-US" dirty="0"/>
          </a:p>
        </p:txBody>
      </p:sp>
      <p:sp>
        <p:nvSpPr>
          <p:cNvPr id="3" name="Content Placeholder 2"/>
          <p:cNvSpPr>
            <a:spLocks noGrp="1"/>
          </p:cNvSpPr>
          <p:nvPr>
            <p:ph sz="quarter" idx="1"/>
          </p:nvPr>
        </p:nvSpPr>
        <p:spPr>
          <a:xfrm>
            <a:off x="612648" y="1600200"/>
            <a:ext cx="8153400" cy="1598501"/>
          </a:xfrm>
        </p:spPr>
        <p:txBody>
          <a:bodyPr>
            <a:noAutofit/>
          </a:bodyPr>
          <a:lstStyle/>
          <a:p>
            <a:pPr>
              <a:buFont typeface="Arial"/>
              <a:buChar char="•"/>
            </a:pPr>
            <a:r>
              <a:rPr lang="en-US" sz="3200" spc="200" dirty="0" smtClean="0">
                <a:solidFill>
                  <a:schemeClr val="bg2"/>
                </a:solidFill>
                <a:latin typeface="Devanagari Sangam MN"/>
                <a:cs typeface="Devanagari Sangam MN"/>
              </a:rPr>
              <a:t>Our company</a:t>
            </a:r>
          </a:p>
          <a:p>
            <a:pPr>
              <a:buFont typeface="Arial"/>
              <a:buChar char="•"/>
            </a:pPr>
            <a:r>
              <a:rPr lang="en-US" sz="3200" spc="200" dirty="0" smtClean="0">
                <a:solidFill>
                  <a:schemeClr val="bg2"/>
                </a:solidFill>
                <a:latin typeface="Devanagari Sangam MN"/>
                <a:cs typeface="Devanagari Sangam MN"/>
              </a:rPr>
              <a:t>Our services</a:t>
            </a:r>
          </a:p>
          <a:p>
            <a:pPr>
              <a:buFont typeface="Arial"/>
              <a:buChar char="•"/>
            </a:pPr>
            <a:r>
              <a:rPr lang="en-US" sz="3200" spc="200" dirty="0" smtClean="0">
                <a:solidFill>
                  <a:schemeClr val="bg2"/>
                </a:solidFill>
                <a:latin typeface="Devanagari Sangam MN"/>
                <a:cs typeface="Devanagari Sangam MN"/>
              </a:rPr>
              <a:t>Free resources</a:t>
            </a:r>
            <a:endParaRPr lang="en-US" sz="3200" spc="200" dirty="0">
              <a:solidFill>
                <a:schemeClr val="bg2"/>
              </a:solidFill>
              <a:latin typeface="Devanagari Sangam MN"/>
              <a:cs typeface="Devanagari Sangam MN"/>
            </a:endParaRPr>
          </a:p>
        </p:txBody>
      </p:sp>
      <p:pic>
        <p:nvPicPr>
          <p:cNvPr id="5" name="Picture 4"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825980" y="418162"/>
            <a:ext cx="2598493" cy="810939"/>
          </a:xfrm>
          <a:prstGeom prst="rect">
            <a:avLst/>
          </a:prstGeom>
        </p:spPr>
      </p:pic>
      <p:pic>
        <p:nvPicPr>
          <p:cNvPr id="6" name="Picture 5" descr="Screen Shot 2014-07-15 at 11.22.00 AM.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321746" y="3556856"/>
            <a:ext cx="914400" cy="914400"/>
          </a:xfrm>
          <a:prstGeom prst="rect">
            <a:avLst/>
          </a:prstGeom>
        </p:spPr>
      </p:pic>
      <p:pic>
        <p:nvPicPr>
          <p:cNvPr id="7" name="Picture 6" descr="Screen Shot 2014-07-15 at 11.21.59 AM.png"/>
          <p:cNvPicPr>
            <a:picLocks noChangeAspect="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4651173" y="3556856"/>
            <a:ext cx="914400" cy="914400"/>
          </a:xfrm>
          <a:prstGeom prst="rect">
            <a:avLst/>
          </a:prstGeom>
        </p:spPr>
      </p:pic>
      <p:pic>
        <p:nvPicPr>
          <p:cNvPr id="8" name="Picture 7" descr="Screen Shot 2014-07-15 at 11.21.48 AM.png"/>
          <p:cNvPicPr>
            <a:picLocks noChangeAspect="1"/>
          </p:cNvPicPr>
          <p:nvPr/>
        </p:nvPicPr>
        <p:blipFill>
          <a:blip r:embed="rId5">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485930" y="3556856"/>
            <a:ext cx="914400" cy="914400"/>
          </a:xfrm>
          <a:prstGeom prst="rect">
            <a:avLst/>
          </a:prstGeom>
        </p:spPr>
      </p:pic>
      <p:pic>
        <p:nvPicPr>
          <p:cNvPr id="9" name="Picture 8" descr="Screen Shot 2014-07-15 at 11.22.02 AM.png"/>
          <p:cNvPicPr>
            <a:picLocks noChangeAspect="1"/>
          </p:cNvPicPr>
          <p:nvPr/>
        </p:nvPicPr>
        <p:blipFill>
          <a:blip r:embed="rId6">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829545" y="3556856"/>
            <a:ext cx="914400" cy="914400"/>
          </a:xfrm>
          <a:prstGeom prst="rect">
            <a:avLst/>
          </a:prstGeom>
        </p:spPr>
      </p:pic>
      <p:sp>
        <p:nvSpPr>
          <p:cNvPr id="12" name="TextBox 11"/>
          <p:cNvSpPr txBox="1"/>
          <p:nvPr/>
        </p:nvSpPr>
        <p:spPr>
          <a:xfrm>
            <a:off x="1004598" y="4939173"/>
            <a:ext cx="5580031" cy="954107"/>
          </a:xfrm>
          <a:prstGeom prst="rect">
            <a:avLst/>
          </a:prstGeom>
          <a:noFill/>
        </p:spPr>
        <p:txBody>
          <a:bodyPr wrap="square" rtlCol="0">
            <a:spAutoFit/>
          </a:bodyPr>
          <a:lstStyle/>
          <a:p>
            <a:r>
              <a:rPr lang="en-US" sz="2800" spc="200" dirty="0" smtClean="0">
                <a:solidFill>
                  <a:schemeClr val="bg2"/>
                </a:solidFill>
                <a:latin typeface="Devanagari Sangam MN"/>
                <a:cs typeface="Devanagari Sangam MN"/>
              </a:rPr>
              <a:t>Contact: </a:t>
            </a:r>
            <a:r>
              <a:rPr lang="en-US" sz="2800" spc="200" dirty="0" smtClean="0">
                <a:solidFill>
                  <a:schemeClr val="bg2"/>
                </a:solidFill>
                <a:latin typeface="Devanagari Sangam MN"/>
                <a:cs typeface="Devanagari Sangam MN"/>
                <a:hlinkClick r:id="rId7"/>
              </a:rPr>
              <a:t>hello@careerly.co</a:t>
            </a:r>
          </a:p>
          <a:p>
            <a:r>
              <a:rPr lang="en-US" sz="2800" spc="200" dirty="0" smtClean="0">
                <a:solidFill>
                  <a:schemeClr val="bg2"/>
                </a:solidFill>
                <a:latin typeface="Devanagari Sangam MN"/>
                <a:cs typeface="Devanagari Sangam MN"/>
              </a:rPr>
              <a:t>			  + 1 202 302 3640</a:t>
            </a:r>
          </a:p>
        </p:txBody>
      </p:sp>
      <p:sp>
        <p:nvSpPr>
          <p:cNvPr id="15" name="TextBox 14"/>
          <p:cNvSpPr txBox="1"/>
          <p:nvPr/>
        </p:nvSpPr>
        <p:spPr>
          <a:xfrm>
            <a:off x="2650984" y="5764424"/>
            <a:ext cx="3023505" cy="523220"/>
          </a:xfrm>
          <a:prstGeom prst="rect">
            <a:avLst/>
          </a:prstGeom>
          <a:noFill/>
        </p:spPr>
        <p:txBody>
          <a:bodyPr wrap="none" rtlCol="0">
            <a:spAutoFit/>
          </a:bodyPr>
          <a:lstStyle/>
          <a:p>
            <a:r>
              <a:rPr lang="en-US" sz="2800" spc="200" dirty="0">
                <a:solidFill>
                  <a:schemeClr val="bg2"/>
                </a:solidFill>
                <a:latin typeface="Devanagari Sangam MN"/>
                <a:cs typeface="Devanagari Sangam MN"/>
                <a:hlinkClick r:id="rId8"/>
              </a:rPr>
              <a:t>www.careerly.co</a:t>
            </a:r>
            <a:endParaRPr lang="en-US" sz="2800"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97651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0" name="Picture 49"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51" name="TextBox 50"/>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3" name="TextBox 2"/>
          <p:cNvSpPr txBox="1"/>
          <p:nvPr/>
        </p:nvSpPr>
        <p:spPr>
          <a:xfrm>
            <a:off x="990600" y="2480438"/>
            <a:ext cx="8153400" cy="1200329"/>
          </a:xfrm>
          <a:prstGeom prst="rect">
            <a:avLst/>
          </a:prstGeom>
          <a:noFill/>
        </p:spPr>
        <p:txBody>
          <a:bodyPr wrap="square" rtlCol="0">
            <a:spAutoFit/>
          </a:bodyPr>
          <a:lstStyle/>
          <a:p>
            <a:r>
              <a:rPr lang="en-US" sz="3600" b="1" spc="200" dirty="0">
                <a:solidFill>
                  <a:schemeClr val="accent2"/>
                </a:solidFill>
                <a:latin typeface="Devanagari Sangam MN"/>
                <a:cs typeface="Devanagari Sangam MN"/>
              </a:rPr>
              <a:t>80% </a:t>
            </a:r>
            <a:r>
              <a:rPr lang="en-US" sz="3600" spc="200" dirty="0">
                <a:latin typeface="Devanagari Sangam MN"/>
                <a:cs typeface="Devanagari Sangam MN"/>
              </a:rPr>
              <a:t>of today’s jobs are landed through networking. </a:t>
            </a:r>
          </a:p>
        </p:txBody>
      </p:sp>
      <p:sp>
        <p:nvSpPr>
          <p:cNvPr id="4" name="TextBox 3"/>
          <p:cNvSpPr txBox="1"/>
          <p:nvPr/>
        </p:nvSpPr>
        <p:spPr>
          <a:xfrm>
            <a:off x="5401733" y="3911601"/>
            <a:ext cx="2762216" cy="338554"/>
          </a:xfrm>
          <a:prstGeom prst="rect">
            <a:avLst/>
          </a:prstGeom>
          <a:noFill/>
        </p:spPr>
        <p:txBody>
          <a:bodyPr wrap="none" rtlCol="0">
            <a:spAutoFit/>
          </a:bodyPr>
          <a:lstStyle/>
          <a:p>
            <a:r>
              <a:rPr lang="en-US" sz="1600" i="1" spc="200" dirty="0" smtClean="0">
                <a:latin typeface="Devanagari Sangam MN"/>
                <a:cs typeface="Devanagari Sangam MN"/>
              </a:rPr>
              <a:t>ABC News report 2012</a:t>
            </a:r>
            <a:endParaRPr lang="en-US" sz="1600" i="1" spc="200" dirty="0">
              <a:latin typeface="Devanagari Sangam MN"/>
              <a:cs typeface="Devanagari Sangam MN"/>
            </a:endParaRPr>
          </a:p>
        </p:txBody>
      </p:sp>
      <p:sp>
        <p:nvSpPr>
          <p:cNvPr id="6" name="Rectangle 5"/>
          <p:cNvSpPr/>
          <p:nvPr/>
        </p:nvSpPr>
        <p:spPr>
          <a:xfrm>
            <a:off x="0" y="795867"/>
            <a:ext cx="9144000" cy="132080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153506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8336"/>
            <a:ext cx="9144000" cy="990600"/>
          </a:xfrm>
        </p:spPr>
        <p:txBody>
          <a:bodyPr>
            <a:normAutofit/>
          </a:bodyPr>
          <a:lstStyle/>
          <a:p>
            <a:pPr algn="ctr"/>
            <a:r>
              <a:rPr lang="en-US" sz="4800" spc="250" dirty="0" smtClean="0">
                <a:solidFill>
                  <a:srgbClr val="333366"/>
                </a:solidFill>
                <a:latin typeface="Devanagari Sangam MN"/>
                <a:cs typeface="Devanagari Sangam MN"/>
              </a:rPr>
              <a:t>What is networking?</a:t>
            </a:r>
            <a:endParaRPr lang="en-US" sz="4800" spc="250" dirty="0">
              <a:solidFill>
                <a:srgbClr val="333366"/>
              </a:solidFill>
              <a:latin typeface="Devanagari Sangam MN"/>
              <a:cs typeface="Devanagari Sangam MN"/>
            </a:endParaRPr>
          </a:p>
        </p:txBody>
      </p:sp>
      <p:sp>
        <p:nvSpPr>
          <p:cNvPr id="4" name="Rectangle 3"/>
          <p:cNvSpPr/>
          <p:nvPr/>
        </p:nvSpPr>
        <p:spPr>
          <a:xfrm flipV="1">
            <a:off x="589677" y="1286849"/>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flipV="1">
            <a:off x="0" y="1291509"/>
            <a:ext cx="532263" cy="2239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flipV="1">
            <a:off x="-10083" y="5267381"/>
            <a:ext cx="8554324" cy="2285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flipV="1">
            <a:off x="8611738" y="5267381"/>
            <a:ext cx="532263" cy="22857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83096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150" dirty="0" smtClean="0">
                <a:latin typeface="Devanagari Sangam MN"/>
                <a:cs typeface="Devanagari Sangam MN"/>
              </a:rPr>
              <a:t>True / False: </a:t>
            </a:r>
            <a:r>
              <a:rPr lang="en-US" sz="2800" spc="150" dirty="0" smtClean="0">
                <a:latin typeface="Devanagari Sangam MN"/>
                <a:cs typeface="Devanagari Sangam MN"/>
              </a:rPr>
              <a:t>Networking is...</a:t>
            </a:r>
            <a:endParaRPr lang="en-US" sz="3600" spc="150" dirty="0">
              <a:latin typeface="Devanagari Sangam MN"/>
              <a:cs typeface="Devanagari Sangam MN"/>
            </a:endParaRPr>
          </a:p>
        </p:txBody>
      </p:sp>
      <p:sp>
        <p:nvSpPr>
          <p:cNvPr id="3" name="Content Placeholder 2"/>
          <p:cNvSpPr>
            <a:spLocks noGrp="1"/>
          </p:cNvSpPr>
          <p:nvPr>
            <p:ph sz="quarter" idx="1"/>
          </p:nvPr>
        </p:nvSpPr>
        <p:spPr/>
        <p:txBody>
          <a:bodyPr>
            <a:normAutofit/>
          </a:bodyPr>
          <a:lstStyle/>
          <a:p>
            <a:pPr marL="742950" indent="-742950">
              <a:buSzPct val="75000"/>
              <a:buAutoNum type="alphaUcPeriod"/>
              <a:defRPr/>
            </a:pPr>
            <a:r>
              <a:rPr lang="en-US" sz="2800" kern="0" spc="150" dirty="0" smtClean="0">
                <a:latin typeface="Devanagari Sangam MN"/>
                <a:cs typeface="Devanagari Sangam MN"/>
              </a:rPr>
              <a:t>Getting to know people with the ultimate goal of getting a job.</a:t>
            </a:r>
          </a:p>
          <a:p>
            <a:pPr marL="742950" indent="-742950">
              <a:buSzPct val="75000"/>
              <a:buAutoNum type="alphaUcPeriod"/>
              <a:defRPr/>
            </a:pPr>
            <a:r>
              <a:rPr lang="en-US" sz="2800" kern="0" spc="150" dirty="0" smtClean="0">
                <a:latin typeface="Devanagari Sangam MN"/>
                <a:cs typeface="Devanagari Sangam MN"/>
              </a:rPr>
              <a:t>Something that is easiest for outgoing people.</a:t>
            </a:r>
          </a:p>
          <a:p>
            <a:pPr marL="742950" indent="-742950">
              <a:buSzPct val="75000"/>
              <a:buAutoNum type="alphaUcPeriod"/>
              <a:defRPr/>
            </a:pPr>
            <a:r>
              <a:rPr lang="en-US" sz="2800" kern="0" spc="150" dirty="0" smtClean="0">
                <a:latin typeface="Devanagari Sangam MN"/>
                <a:cs typeface="Devanagari Sangam MN"/>
              </a:rPr>
              <a:t>An activity one does prior to when they really need it.</a:t>
            </a:r>
          </a:p>
          <a:p>
            <a:pPr marL="742950" indent="-742950">
              <a:buSzPct val="75000"/>
              <a:buAutoNum type="alphaUcPeriod"/>
              <a:defRPr/>
            </a:pPr>
            <a:r>
              <a:rPr lang="en-US" sz="2800" kern="0" spc="150" dirty="0" smtClean="0">
                <a:latin typeface="Devanagari Sangam MN"/>
                <a:cs typeface="Devanagari Sangam MN"/>
              </a:rPr>
              <a:t>The process of building trust-based, long-term, and mutually beneficial relationships. </a:t>
            </a:r>
          </a:p>
          <a:p>
            <a:endParaRPr lang="en-US" dirty="0"/>
          </a:p>
        </p:txBody>
      </p:sp>
      <p:pic>
        <p:nvPicPr>
          <p:cNvPr id="4" name="Picture 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5" name="TextBox 4"/>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44238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Autofit/>
          </a:bodyPr>
          <a:lstStyle/>
          <a:p>
            <a:pPr algn="ctr"/>
            <a:r>
              <a:rPr lang="en-US" sz="3900" dirty="0" smtClean="0"/>
              <a:t>5 Stages of</a:t>
            </a:r>
            <a:r>
              <a:rPr lang="en-US" sz="3900" dirty="0" smtClean="0"/>
              <a:t> an Effective Job Search</a:t>
            </a:r>
            <a:endParaRPr lang="en-US" sz="3900" dirty="0"/>
          </a:p>
        </p:txBody>
      </p:sp>
      <p:pic>
        <p:nvPicPr>
          <p:cNvPr id="14" name="Picture 13" descr="careerly-final copy.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15" name="TextBox 14"/>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16" name="Oval 15"/>
          <p:cNvSpPr/>
          <p:nvPr/>
        </p:nvSpPr>
        <p:spPr>
          <a:xfrm>
            <a:off x="355602" y="2015080"/>
            <a:ext cx="1388534" cy="1354667"/>
          </a:xfrm>
          <a:prstGeom prst="ellipse">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20000"/>
                  <a:lumOff val="80000"/>
                </a:schemeClr>
              </a:solidFill>
            </a:endParaRPr>
          </a:p>
        </p:txBody>
      </p:sp>
      <p:sp>
        <p:nvSpPr>
          <p:cNvPr id="19" name="Oval 18"/>
          <p:cNvSpPr/>
          <p:nvPr/>
        </p:nvSpPr>
        <p:spPr>
          <a:xfrm>
            <a:off x="2133600" y="2015080"/>
            <a:ext cx="1388534" cy="1354667"/>
          </a:xfrm>
          <a:prstGeom prst="ellipse">
            <a:avLst/>
          </a:prstGeom>
          <a:solidFill>
            <a:schemeClr val="tx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20000"/>
                  <a:lumOff val="80000"/>
                </a:schemeClr>
              </a:solidFill>
            </a:endParaRPr>
          </a:p>
        </p:txBody>
      </p:sp>
      <p:sp>
        <p:nvSpPr>
          <p:cNvPr id="20" name="Oval 19"/>
          <p:cNvSpPr/>
          <p:nvPr/>
        </p:nvSpPr>
        <p:spPr>
          <a:xfrm>
            <a:off x="3911600" y="2015080"/>
            <a:ext cx="1388534" cy="1354667"/>
          </a:xfrm>
          <a:prstGeom prst="ellipse">
            <a:avLst/>
          </a:prstGeom>
          <a:solidFill>
            <a:schemeClr val="tx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20000"/>
                  <a:lumOff val="80000"/>
                </a:schemeClr>
              </a:solidFill>
            </a:endParaRPr>
          </a:p>
        </p:txBody>
      </p:sp>
      <p:sp>
        <p:nvSpPr>
          <p:cNvPr id="21" name="Oval 20"/>
          <p:cNvSpPr/>
          <p:nvPr/>
        </p:nvSpPr>
        <p:spPr>
          <a:xfrm>
            <a:off x="5672664" y="2015080"/>
            <a:ext cx="1388534" cy="1354667"/>
          </a:xfrm>
          <a:prstGeom prst="ellipse">
            <a:avLst/>
          </a:prstGeom>
          <a:solidFill>
            <a:schemeClr val="tx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20000"/>
                  <a:lumOff val="80000"/>
                </a:schemeClr>
              </a:solidFill>
            </a:endParaRPr>
          </a:p>
        </p:txBody>
      </p:sp>
      <p:sp>
        <p:nvSpPr>
          <p:cNvPr id="22" name="Oval 21"/>
          <p:cNvSpPr/>
          <p:nvPr/>
        </p:nvSpPr>
        <p:spPr>
          <a:xfrm>
            <a:off x="7462179" y="2015080"/>
            <a:ext cx="1388534" cy="1354667"/>
          </a:xfrm>
          <a:prstGeom prst="ellipse">
            <a:avLst/>
          </a:prstGeom>
          <a:solidFill>
            <a:schemeClr val="tx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lumMod val="20000"/>
                  <a:lumOff val="80000"/>
                </a:schemeClr>
              </a:solidFill>
            </a:endParaRPr>
          </a:p>
        </p:txBody>
      </p:sp>
      <p:cxnSp>
        <p:nvCxnSpPr>
          <p:cNvPr id="24" name="Straight Arrow Connector 23"/>
          <p:cNvCxnSpPr/>
          <p:nvPr/>
        </p:nvCxnSpPr>
        <p:spPr>
          <a:xfrm>
            <a:off x="1794935" y="2777075"/>
            <a:ext cx="338665" cy="0"/>
          </a:xfrm>
          <a:prstGeom prst="straightConnector1">
            <a:avLst/>
          </a:prstGeom>
          <a:ln w="38100" cmpd="sng">
            <a:solidFill>
              <a:schemeClr val="accent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3556002" y="2743208"/>
            <a:ext cx="338665" cy="0"/>
          </a:xfrm>
          <a:prstGeom prst="straightConnector1">
            <a:avLst/>
          </a:prstGeom>
          <a:ln w="38100" cmpd="sng">
            <a:solidFill>
              <a:schemeClr val="accent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5334000" y="2743208"/>
            <a:ext cx="338665" cy="0"/>
          </a:xfrm>
          <a:prstGeom prst="straightConnector1">
            <a:avLst/>
          </a:prstGeom>
          <a:ln w="38100" cmpd="sng">
            <a:solidFill>
              <a:schemeClr val="accent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7105769" y="2743208"/>
            <a:ext cx="338665" cy="0"/>
          </a:xfrm>
          <a:prstGeom prst="straightConnector1">
            <a:avLst/>
          </a:prstGeom>
          <a:ln w="38100" cmpd="sng">
            <a:solidFill>
              <a:schemeClr val="accent2"/>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a:off x="999068" y="3454412"/>
            <a:ext cx="0" cy="287861"/>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2827869" y="3454412"/>
            <a:ext cx="0" cy="287861"/>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4605868" y="3454412"/>
            <a:ext cx="0" cy="287861"/>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6366934" y="3454412"/>
            <a:ext cx="0" cy="287861"/>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8161868" y="3454412"/>
            <a:ext cx="0" cy="287861"/>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152697" y="3901084"/>
            <a:ext cx="1710267" cy="369332"/>
          </a:xfrm>
          <a:prstGeom prst="rect">
            <a:avLst/>
          </a:prstGeom>
          <a:noFill/>
        </p:spPr>
        <p:txBody>
          <a:bodyPr wrap="square" rtlCol="0">
            <a:spAutoFit/>
          </a:bodyPr>
          <a:lstStyle/>
          <a:p>
            <a:pPr algn="ctr"/>
            <a:r>
              <a:rPr lang="en-US" b="1" spc="50" dirty="0" smtClean="0">
                <a:latin typeface="Devanagari Sangam MN"/>
                <a:cs typeface="Devanagari Sangam MN"/>
              </a:rPr>
              <a:t>Identification</a:t>
            </a:r>
            <a:endParaRPr lang="en-US" b="1" spc="50" dirty="0">
              <a:latin typeface="Devanagari Sangam MN"/>
              <a:cs typeface="Devanagari Sangam MN"/>
            </a:endParaRPr>
          </a:p>
        </p:txBody>
      </p:sp>
      <p:sp>
        <p:nvSpPr>
          <p:cNvPr id="40" name="TextBox 39"/>
          <p:cNvSpPr txBox="1"/>
          <p:nvPr/>
        </p:nvSpPr>
        <p:spPr>
          <a:xfrm>
            <a:off x="1972735" y="3887009"/>
            <a:ext cx="1710267" cy="369332"/>
          </a:xfrm>
          <a:prstGeom prst="rect">
            <a:avLst/>
          </a:prstGeom>
          <a:noFill/>
        </p:spPr>
        <p:txBody>
          <a:bodyPr wrap="square" rtlCol="0">
            <a:spAutoFit/>
          </a:bodyPr>
          <a:lstStyle/>
          <a:p>
            <a:pPr algn="ctr"/>
            <a:r>
              <a:rPr lang="en-US" b="1" spc="50" dirty="0" smtClean="0">
                <a:latin typeface="Devanagari Sangam MN"/>
                <a:cs typeface="Devanagari Sangam MN"/>
              </a:rPr>
              <a:t>Research</a:t>
            </a:r>
            <a:endParaRPr lang="en-US" b="1" spc="50" dirty="0">
              <a:latin typeface="Devanagari Sangam MN"/>
              <a:cs typeface="Devanagari Sangam MN"/>
            </a:endParaRPr>
          </a:p>
        </p:txBody>
      </p:sp>
      <p:sp>
        <p:nvSpPr>
          <p:cNvPr id="41" name="TextBox 40"/>
          <p:cNvSpPr txBox="1"/>
          <p:nvPr/>
        </p:nvSpPr>
        <p:spPr>
          <a:xfrm>
            <a:off x="3750734" y="3901084"/>
            <a:ext cx="1710267" cy="369332"/>
          </a:xfrm>
          <a:prstGeom prst="rect">
            <a:avLst/>
          </a:prstGeom>
          <a:noFill/>
        </p:spPr>
        <p:txBody>
          <a:bodyPr wrap="square" rtlCol="0">
            <a:spAutoFit/>
          </a:bodyPr>
          <a:lstStyle/>
          <a:p>
            <a:pPr algn="ctr"/>
            <a:r>
              <a:rPr lang="en-US" b="1" spc="50" dirty="0" smtClean="0">
                <a:latin typeface="Devanagari Sangam MN"/>
                <a:cs typeface="Devanagari Sangam MN"/>
              </a:rPr>
              <a:t>Positioning</a:t>
            </a:r>
            <a:endParaRPr lang="en-US" b="1" spc="50" dirty="0">
              <a:latin typeface="Devanagari Sangam MN"/>
              <a:cs typeface="Devanagari Sangam MN"/>
            </a:endParaRPr>
          </a:p>
        </p:txBody>
      </p:sp>
      <p:sp>
        <p:nvSpPr>
          <p:cNvPr id="42" name="TextBox 41"/>
          <p:cNvSpPr txBox="1"/>
          <p:nvPr/>
        </p:nvSpPr>
        <p:spPr>
          <a:xfrm>
            <a:off x="5511800" y="3887009"/>
            <a:ext cx="1710267" cy="369332"/>
          </a:xfrm>
          <a:prstGeom prst="rect">
            <a:avLst/>
          </a:prstGeom>
          <a:noFill/>
        </p:spPr>
        <p:txBody>
          <a:bodyPr wrap="square" rtlCol="0">
            <a:spAutoFit/>
          </a:bodyPr>
          <a:lstStyle/>
          <a:p>
            <a:pPr algn="ctr"/>
            <a:r>
              <a:rPr lang="en-US" b="1" spc="50" dirty="0" smtClean="0">
                <a:latin typeface="Devanagari Sangam MN"/>
                <a:cs typeface="Devanagari Sangam MN"/>
              </a:rPr>
              <a:t>Networking</a:t>
            </a:r>
            <a:endParaRPr lang="en-US" b="1" spc="50" dirty="0">
              <a:latin typeface="Devanagari Sangam MN"/>
              <a:cs typeface="Devanagari Sangam MN"/>
            </a:endParaRPr>
          </a:p>
        </p:txBody>
      </p:sp>
      <p:sp>
        <p:nvSpPr>
          <p:cNvPr id="43" name="TextBox 42"/>
          <p:cNvSpPr txBox="1"/>
          <p:nvPr/>
        </p:nvSpPr>
        <p:spPr>
          <a:xfrm>
            <a:off x="7306734" y="3901084"/>
            <a:ext cx="1710267" cy="369332"/>
          </a:xfrm>
          <a:prstGeom prst="rect">
            <a:avLst/>
          </a:prstGeom>
          <a:noFill/>
        </p:spPr>
        <p:txBody>
          <a:bodyPr wrap="square" rtlCol="0">
            <a:spAutoFit/>
          </a:bodyPr>
          <a:lstStyle/>
          <a:p>
            <a:pPr algn="ctr"/>
            <a:r>
              <a:rPr lang="en-US" b="1" spc="50" dirty="0" smtClean="0">
                <a:latin typeface="Devanagari Sangam MN"/>
                <a:cs typeface="Devanagari Sangam MN"/>
              </a:rPr>
              <a:t>Interviewing</a:t>
            </a:r>
            <a:endParaRPr lang="en-US" b="1" spc="50" dirty="0">
              <a:latin typeface="Devanagari Sangam MN"/>
              <a:cs typeface="Devanagari Sangam MN"/>
            </a:endParaRPr>
          </a:p>
        </p:txBody>
      </p:sp>
      <p:cxnSp>
        <p:nvCxnSpPr>
          <p:cNvPr id="44" name="Straight Arrow Connector 43"/>
          <p:cNvCxnSpPr/>
          <p:nvPr/>
        </p:nvCxnSpPr>
        <p:spPr>
          <a:xfrm>
            <a:off x="999068" y="4357945"/>
            <a:ext cx="0" cy="163262"/>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2827869" y="4357945"/>
            <a:ext cx="0" cy="163262"/>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4605868" y="4357945"/>
            <a:ext cx="0" cy="163262"/>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a:off x="6366934" y="4357945"/>
            <a:ext cx="0" cy="163262"/>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p:nvPr/>
        </p:nvCxnSpPr>
        <p:spPr>
          <a:xfrm>
            <a:off x="8161869" y="4357945"/>
            <a:ext cx="0" cy="163262"/>
          </a:xfrm>
          <a:prstGeom prst="straightConnector1">
            <a:avLst/>
          </a:prstGeom>
          <a:ln w="38100" cmpd="sng">
            <a:solidFill>
              <a:schemeClr val="accent2"/>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152697" y="4607488"/>
            <a:ext cx="1710267" cy="738664"/>
          </a:xfrm>
          <a:prstGeom prst="rect">
            <a:avLst/>
          </a:prstGeom>
          <a:noFill/>
        </p:spPr>
        <p:txBody>
          <a:bodyPr wrap="square" rtlCol="0">
            <a:spAutoFit/>
          </a:bodyPr>
          <a:lstStyle/>
          <a:p>
            <a:pPr algn="ctr"/>
            <a:r>
              <a:rPr lang="en-US" sz="1400" spc="50" dirty="0" smtClean="0">
                <a:latin typeface="Devanagari Sangam MN"/>
                <a:cs typeface="Devanagari Sangam MN"/>
              </a:rPr>
              <a:t>Talents, </a:t>
            </a:r>
          </a:p>
          <a:p>
            <a:pPr algn="ctr"/>
            <a:r>
              <a:rPr lang="en-US" sz="1400" spc="50" dirty="0" smtClean="0">
                <a:latin typeface="Devanagari Sangam MN"/>
                <a:cs typeface="Devanagari Sangam MN"/>
              </a:rPr>
              <a:t>Strengths, and </a:t>
            </a:r>
            <a:r>
              <a:rPr lang="en-US" sz="1400" spc="50" dirty="0" smtClean="0">
                <a:latin typeface="Devanagari Sangam MN"/>
                <a:cs typeface="Devanagari Sangam MN"/>
              </a:rPr>
              <a:t>Skills</a:t>
            </a:r>
            <a:endParaRPr lang="en-US" sz="1400" spc="50" dirty="0">
              <a:latin typeface="Devanagari Sangam MN"/>
              <a:cs typeface="Devanagari Sangam MN"/>
            </a:endParaRPr>
          </a:p>
        </p:txBody>
      </p:sp>
      <p:sp>
        <p:nvSpPr>
          <p:cNvPr id="56" name="TextBox 55"/>
          <p:cNvSpPr txBox="1"/>
          <p:nvPr/>
        </p:nvSpPr>
        <p:spPr>
          <a:xfrm>
            <a:off x="1972735" y="4607488"/>
            <a:ext cx="1710267" cy="738664"/>
          </a:xfrm>
          <a:prstGeom prst="rect">
            <a:avLst/>
          </a:prstGeom>
          <a:noFill/>
        </p:spPr>
        <p:txBody>
          <a:bodyPr wrap="square" rtlCol="0">
            <a:spAutoFit/>
          </a:bodyPr>
          <a:lstStyle/>
          <a:p>
            <a:pPr algn="ctr"/>
            <a:r>
              <a:rPr lang="en-US" sz="1400" spc="50" dirty="0" smtClean="0">
                <a:latin typeface="Devanagari Sangam MN"/>
                <a:cs typeface="Devanagari Sangam MN"/>
              </a:rPr>
              <a:t>Industries, </a:t>
            </a:r>
          </a:p>
          <a:p>
            <a:pPr algn="ctr"/>
            <a:r>
              <a:rPr lang="en-US" sz="1400" spc="50" dirty="0" smtClean="0">
                <a:latin typeface="Devanagari Sangam MN"/>
                <a:cs typeface="Devanagari Sangam MN"/>
              </a:rPr>
              <a:t>Companies, and Roles</a:t>
            </a:r>
            <a:endParaRPr lang="en-US" sz="1400" spc="50" dirty="0">
              <a:latin typeface="Devanagari Sangam MN"/>
              <a:cs typeface="Devanagari Sangam MN"/>
            </a:endParaRPr>
          </a:p>
        </p:txBody>
      </p:sp>
      <p:sp>
        <p:nvSpPr>
          <p:cNvPr id="57" name="TextBox 56"/>
          <p:cNvSpPr txBox="1"/>
          <p:nvPr/>
        </p:nvSpPr>
        <p:spPr>
          <a:xfrm>
            <a:off x="3750734" y="4607488"/>
            <a:ext cx="1710267" cy="738664"/>
          </a:xfrm>
          <a:prstGeom prst="rect">
            <a:avLst/>
          </a:prstGeom>
          <a:noFill/>
        </p:spPr>
        <p:txBody>
          <a:bodyPr wrap="square" rtlCol="0">
            <a:spAutoFit/>
          </a:bodyPr>
          <a:lstStyle/>
          <a:p>
            <a:pPr algn="ctr"/>
            <a:r>
              <a:rPr lang="en-US" sz="1400" spc="50" dirty="0" smtClean="0">
                <a:latin typeface="Devanagari Sangam MN"/>
                <a:cs typeface="Devanagari Sangam MN"/>
              </a:rPr>
              <a:t>Resumes, </a:t>
            </a:r>
          </a:p>
          <a:p>
            <a:pPr algn="ctr"/>
            <a:r>
              <a:rPr lang="en-US" sz="1400" spc="50" dirty="0" smtClean="0">
                <a:latin typeface="Devanagari Sangam MN"/>
                <a:cs typeface="Devanagari Sangam MN"/>
              </a:rPr>
              <a:t>Cover </a:t>
            </a:r>
            <a:r>
              <a:rPr lang="en-US" sz="1400" spc="50" dirty="0" smtClean="0">
                <a:latin typeface="Devanagari Sangam MN"/>
                <a:cs typeface="Devanagari Sangam MN"/>
              </a:rPr>
              <a:t>Letters, </a:t>
            </a:r>
          </a:p>
          <a:p>
            <a:pPr algn="ctr"/>
            <a:r>
              <a:rPr lang="en-US" sz="1400" spc="50" dirty="0" smtClean="0">
                <a:latin typeface="Devanagari Sangam MN"/>
                <a:cs typeface="Devanagari Sangam MN"/>
              </a:rPr>
              <a:t>Other Collateral</a:t>
            </a:r>
            <a:endParaRPr lang="en-US" sz="1400" spc="50" dirty="0">
              <a:latin typeface="Devanagari Sangam MN"/>
              <a:cs typeface="Devanagari Sangam MN"/>
            </a:endParaRPr>
          </a:p>
        </p:txBody>
      </p:sp>
      <p:sp>
        <p:nvSpPr>
          <p:cNvPr id="58" name="TextBox 57"/>
          <p:cNvSpPr txBox="1"/>
          <p:nvPr/>
        </p:nvSpPr>
        <p:spPr>
          <a:xfrm>
            <a:off x="5511800" y="4742952"/>
            <a:ext cx="1710267" cy="738664"/>
          </a:xfrm>
          <a:prstGeom prst="rect">
            <a:avLst/>
          </a:prstGeom>
          <a:noFill/>
        </p:spPr>
        <p:txBody>
          <a:bodyPr wrap="square" rtlCol="0">
            <a:spAutoFit/>
          </a:bodyPr>
          <a:lstStyle/>
          <a:p>
            <a:pPr algn="ctr"/>
            <a:r>
              <a:rPr lang="en-US" sz="1400" spc="50" dirty="0" smtClean="0">
                <a:latin typeface="Devanagari Sangam MN"/>
                <a:cs typeface="Devanagari Sangam MN"/>
              </a:rPr>
              <a:t>Expand your network</a:t>
            </a:r>
          </a:p>
          <a:p>
            <a:pPr algn="ctr"/>
            <a:r>
              <a:rPr lang="en-US" sz="1400" spc="50" dirty="0" smtClean="0">
                <a:latin typeface="Devanagari Sangam MN"/>
                <a:cs typeface="Devanagari Sangam MN"/>
              </a:rPr>
              <a:t>LinkedIn</a:t>
            </a:r>
            <a:endParaRPr lang="en-US" sz="1400" spc="50" dirty="0">
              <a:latin typeface="Devanagari Sangam MN"/>
              <a:cs typeface="Devanagari Sangam MN"/>
            </a:endParaRPr>
          </a:p>
        </p:txBody>
      </p:sp>
      <p:sp>
        <p:nvSpPr>
          <p:cNvPr id="59" name="TextBox 58"/>
          <p:cNvSpPr txBox="1"/>
          <p:nvPr/>
        </p:nvSpPr>
        <p:spPr>
          <a:xfrm>
            <a:off x="7279977" y="4741336"/>
            <a:ext cx="1710267" cy="738664"/>
          </a:xfrm>
          <a:prstGeom prst="rect">
            <a:avLst/>
          </a:prstGeom>
          <a:noFill/>
        </p:spPr>
        <p:txBody>
          <a:bodyPr wrap="square" rtlCol="0">
            <a:spAutoFit/>
          </a:bodyPr>
          <a:lstStyle/>
          <a:p>
            <a:pPr algn="ctr"/>
            <a:r>
              <a:rPr lang="en-US" sz="1400" spc="50" dirty="0" smtClean="0">
                <a:latin typeface="Devanagari Sangam MN"/>
                <a:cs typeface="Devanagari Sangam MN"/>
              </a:rPr>
              <a:t>Interview Prep</a:t>
            </a:r>
          </a:p>
          <a:p>
            <a:pPr algn="ctr"/>
            <a:r>
              <a:rPr lang="en-US" sz="1400" spc="50" dirty="0" smtClean="0">
                <a:latin typeface="Devanagari Sangam MN"/>
                <a:cs typeface="Devanagari Sangam MN"/>
              </a:rPr>
              <a:t>Mock Interviews</a:t>
            </a:r>
          </a:p>
          <a:p>
            <a:pPr algn="ctr"/>
            <a:endParaRPr lang="en-US" sz="1400" spc="50" dirty="0">
              <a:latin typeface="Devanagari Sangam MN"/>
              <a:cs typeface="Devanagari Sangam MN"/>
            </a:endParaRPr>
          </a:p>
        </p:txBody>
      </p:sp>
      <p:sp>
        <p:nvSpPr>
          <p:cNvPr id="3" name="Oval 2"/>
          <p:cNvSpPr/>
          <p:nvPr/>
        </p:nvSpPr>
        <p:spPr>
          <a:xfrm>
            <a:off x="5367866" y="1569550"/>
            <a:ext cx="1972734" cy="4340184"/>
          </a:xfrm>
          <a:prstGeom prst="ellipse">
            <a:avLst/>
          </a:prstGeom>
          <a:noFill/>
          <a:ln w="38100" cmpd="sng">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4068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Stages of Trust</a:t>
            </a:r>
            <a:endParaRPr lang="en-US" sz="4400" dirty="0"/>
          </a:p>
        </p:txBody>
      </p:sp>
      <p:grpSp>
        <p:nvGrpSpPr>
          <p:cNvPr id="4" name="Group 5"/>
          <p:cNvGrpSpPr>
            <a:grpSpLocks/>
          </p:cNvGrpSpPr>
          <p:nvPr/>
        </p:nvGrpSpPr>
        <p:grpSpPr bwMode="auto">
          <a:xfrm>
            <a:off x="2424254" y="1815880"/>
            <a:ext cx="4379912" cy="4022474"/>
            <a:chOff x="2642" y="7200"/>
            <a:chExt cx="6898" cy="6897"/>
          </a:xfrm>
        </p:grpSpPr>
        <p:sp>
          <p:nvSpPr>
            <p:cNvPr id="5" name="Oval 6"/>
            <p:cNvSpPr>
              <a:spLocks noChangeAspect="1" noChangeArrowheads="1"/>
            </p:cNvSpPr>
            <p:nvPr/>
          </p:nvSpPr>
          <p:spPr bwMode="auto">
            <a:xfrm>
              <a:off x="2642" y="7200"/>
              <a:ext cx="6898" cy="6897"/>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grpSp>
          <p:nvGrpSpPr>
            <p:cNvPr id="6" name="Group 7"/>
            <p:cNvGrpSpPr>
              <a:grpSpLocks/>
            </p:cNvGrpSpPr>
            <p:nvPr/>
          </p:nvGrpSpPr>
          <p:grpSpPr bwMode="auto">
            <a:xfrm>
              <a:off x="3210" y="7740"/>
              <a:ext cx="5760" cy="5745"/>
              <a:chOff x="1815" y="7872"/>
              <a:chExt cx="5746" cy="5745"/>
            </a:xfrm>
          </p:grpSpPr>
          <p:sp>
            <p:nvSpPr>
              <p:cNvPr id="7" name="Oval 8"/>
              <p:cNvSpPr>
                <a:spLocks noChangeAspect="1" noChangeArrowheads="1"/>
              </p:cNvSpPr>
              <p:nvPr/>
            </p:nvSpPr>
            <p:spPr bwMode="auto">
              <a:xfrm>
                <a:off x="1815" y="7872"/>
                <a:ext cx="5746" cy="5745"/>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sp>
            <p:nvSpPr>
              <p:cNvPr id="8" name="Oval 9"/>
              <p:cNvSpPr>
                <a:spLocks noChangeAspect="1" noChangeArrowheads="1"/>
              </p:cNvSpPr>
              <p:nvPr/>
            </p:nvSpPr>
            <p:spPr bwMode="auto">
              <a:xfrm>
                <a:off x="2490" y="8547"/>
                <a:ext cx="4365" cy="4365"/>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sp>
            <p:nvSpPr>
              <p:cNvPr id="9" name="Oval 10"/>
              <p:cNvSpPr>
                <a:spLocks noChangeAspect="1" noChangeArrowheads="1"/>
              </p:cNvSpPr>
              <p:nvPr/>
            </p:nvSpPr>
            <p:spPr bwMode="auto">
              <a:xfrm>
                <a:off x="3082" y="9137"/>
                <a:ext cx="3153" cy="3155"/>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sp>
            <p:nvSpPr>
              <p:cNvPr id="10" name="Oval 11"/>
              <p:cNvSpPr>
                <a:spLocks noChangeAspect="1" noChangeArrowheads="1"/>
              </p:cNvSpPr>
              <p:nvPr/>
            </p:nvSpPr>
            <p:spPr bwMode="auto">
              <a:xfrm>
                <a:off x="3600" y="9674"/>
                <a:ext cx="2103" cy="2102"/>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sp>
            <p:nvSpPr>
              <p:cNvPr id="11" name="Oval 12"/>
              <p:cNvSpPr>
                <a:spLocks noChangeAspect="1" noChangeArrowheads="1"/>
              </p:cNvSpPr>
              <p:nvPr/>
            </p:nvSpPr>
            <p:spPr bwMode="auto">
              <a:xfrm>
                <a:off x="4079" y="10182"/>
                <a:ext cx="1110" cy="1110"/>
              </a:xfrm>
              <a:prstGeom prst="ellipse">
                <a:avLst/>
              </a:prstGeom>
              <a:solidFill>
                <a:srgbClr val="FFFFFF"/>
              </a:solidFill>
              <a:ln w="38100">
                <a:solidFill>
                  <a:schemeClr val="tx1"/>
                </a:solidFill>
                <a:round/>
                <a:headEnd/>
                <a:tailEnd/>
              </a:ln>
            </p:spPr>
            <p:txBody>
              <a:bodyPr/>
              <a:lstStyle/>
              <a:p>
                <a:pPr>
                  <a:defRPr/>
                </a:pPr>
                <a:endParaRPr lang="en-US">
                  <a:solidFill>
                    <a:srgbClr val="595959"/>
                  </a:solidFill>
                  <a:latin typeface="Arial" charset="0"/>
                </a:endParaRPr>
              </a:p>
            </p:txBody>
          </p:sp>
        </p:grpSp>
      </p:grpSp>
      <p:sp>
        <p:nvSpPr>
          <p:cNvPr id="12" name="Text Box 13"/>
          <p:cNvSpPr txBox="1">
            <a:spLocks noChangeArrowheads="1"/>
          </p:cNvSpPr>
          <p:nvPr/>
        </p:nvSpPr>
        <p:spPr bwMode="auto">
          <a:xfrm>
            <a:off x="4041428" y="1471447"/>
            <a:ext cx="1042723" cy="307777"/>
          </a:xfrm>
          <a:prstGeom prst="rect">
            <a:avLst/>
          </a:prstGeom>
          <a:noFill/>
          <a:ln w="9525">
            <a:noFill/>
            <a:miter lim="800000"/>
            <a:headEnd/>
            <a:tailEnd/>
          </a:ln>
        </p:spPr>
        <p:txBody>
          <a:bodyPr wrap="none">
            <a:spAutoFit/>
          </a:bodyPr>
          <a:lstStyle/>
          <a:p>
            <a:pPr marL="342900" indent="-342900">
              <a:defRPr/>
            </a:pPr>
            <a:r>
              <a:rPr lang="en-US" sz="1400" b="1" noProof="1">
                <a:solidFill>
                  <a:srgbClr val="587287"/>
                </a:solidFill>
                <a:latin typeface="Arial" charset="0"/>
              </a:rPr>
              <a:t>Accidents</a:t>
            </a:r>
            <a:endParaRPr lang="en-US" sz="1400" dirty="0">
              <a:solidFill>
                <a:srgbClr val="587287"/>
              </a:solidFill>
              <a:latin typeface="Arial" charset="0"/>
            </a:endParaRPr>
          </a:p>
        </p:txBody>
      </p:sp>
      <p:sp>
        <p:nvSpPr>
          <p:cNvPr id="13" name="Text Box 14"/>
          <p:cNvSpPr txBox="1">
            <a:spLocks noChangeArrowheads="1"/>
          </p:cNvSpPr>
          <p:nvPr/>
        </p:nvSpPr>
        <p:spPr bwMode="auto">
          <a:xfrm>
            <a:off x="3812828" y="1832854"/>
            <a:ext cx="1461758" cy="307777"/>
          </a:xfrm>
          <a:prstGeom prst="rect">
            <a:avLst/>
          </a:prstGeom>
          <a:noFill/>
          <a:ln w="9525">
            <a:noFill/>
            <a:miter lim="800000"/>
            <a:headEnd/>
            <a:tailEnd/>
          </a:ln>
        </p:spPr>
        <p:txBody>
          <a:bodyPr wrap="none">
            <a:spAutoFit/>
          </a:bodyPr>
          <a:lstStyle/>
          <a:p>
            <a:pPr marL="342900" indent="-342900">
              <a:defRPr/>
            </a:pPr>
            <a:r>
              <a:rPr lang="en-US" sz="1400" b="1" dirty="0">
                <a:solidFill>
                  <a:srgbClr val="587287"/>
                </a:solidFill>
                <a:latin typeface="Arial" charset="0"/>
              </a:rPr>
              <a:t>Acquaintances</a:t>
            </a:r>
            <a:endParaRPr lang="en-US" sz="1400" dirty="0">
              <a:solidFill>
                <a:srgbClr val="587287"/>
              </a:solidFill>
              <a:latin typeface="Arial" charset="0"/>
            </a:endParaRPr>
          </a:p>
        </p:txBody>
      </p:sp>
      <p:sp>
        <p:nvSpPr>
          <p:cNvPr id="14" name="Text Box 15"/>
          <p:cNvSpPr txBox="1">
            <a:spLocks noChangeArrowheads="1"/>
          </p:cNvSpPr>
          <p:nvPr/>
        </p:nvSpPr>
        <p:spPr bwMode="auto">
          <a:xfrm>
            <a:off x="3965228" y="2154224"/>
            <a:ext cx="1132755" cy="307777"/>
          </a:xfrm>
          <a:prstGeom prst="rect">
            <a:avLst/>
          </a:prstGeom>
          <a:noFill/>
          <a:ln w="9525">
            <a:noFill/>
            <a:miter lim="800000"/>
            <a:headEnd/>
            <a:tailEnd/>
          </a:ln>
        </p:spPr>
        <p:txBody>
          <a:bodyPr wrap="none">
            <a:spAutoFit/>
          </a:bodyPr>
          <a:lstStyle/>
          <a:p>
            <a:pPr marL="342900" indent="-342900">
              <a:defRPr/>
            </a:pPr>
            <a:r>
              <a:rPr lang="en-US" sz="1400" b="1" dirty="0">
                <a:solidFill>
                  <a:schemeClr val="accent1">
                    <a:lumMod val="75000"/>
                  </a:schemeClr>
                </a:solidFill>
                <a:latin typeface="Arial" charset="0"/>
              </a:rPr>
              <a:t>Associates</a:t>
            </a:r>
            <a:endParaRPr lang="en-US" sz="1400" dirty="0">
              <a:solidFill>
                <a:schemeClr val="accent1">
                  <a:lumMod val="75000"/>
                </a:schemeClr>
              </a:solidFill>
              <a:latin typeface="Arial" charset="0"/>
            </a:endParaRPr>
          </a:p>
        </p:txBody>
      </p:sp>
      <p:sp>
        <p:nvSpPr>
          <p:cNvPr id="15" name="Text Box 16"/>
          <p:cNvSpPr txBox="1">
            <a:spLocks noChangeArrowheads="1"/>
          </p:cNvSpPr>
          <p:nvPr/>
        </p:nvSpPr>
        <p:spPr bwMode="auto">
          <a:xfrm>
            <a:off x="4193828" y="2506649"/>
            <a:ext cx="746125" cy="304800"/>
          </a:xfrm>
          <a:prstGeom prst="rect">
            <a:avLst/>
          </a:prstGeom>
          <a:noFill/>
          <a:ln w="9525">
            <a:noFill/>
            <a:miter lim="800000"/>
            <a:headEnd/>
            <a:tailEnd/>
          </a:ln>
        </p:spPr>
        <p:txBody>
          <a:bodyPr wrap="none">
            <a:spAutoFit/>
          </a:bodyPr>
          <a:lstStyle/>
          <a:p>
            <a:pPr marL="342900" indent="-342900">
              <a:defRPr/>
            </a:pPr>
            <a:r>
              <a:rPr lang="en-US" sz="1400" b="1" dirty="0">
                <a:solidFill>
                  <a:schemeClr val="accent1">
                    <a:lumMod val="75000"/>
                  </a:schemeClr>
                </a:solidFill>
                <a:latin typeface="Arial" charset="0"/>
              </a:rPr>
              <a:t>Actors</a:t>
            </a:r>
            <a:endParaRPr lang="en-US" sz="1400" dirty="0">
              <a:solidFill>
                <a:schemeClr val="accent1">
                  <a:lumMod val="75000"/>
                </a:schemeClr>
              </a:solidFill>
              <a:latin typeface="Arial" charset="0"/>
            </a:endParaRPr>
          </a:p>
        </p:txBody>
      </p:sp>
      <p:sp>
        <p:nvSpPr>
          <p:cNvPr id="16" name="Text Box 17"/>
          <p:cNvSpPr txBox="1">
            <a:spLocks noChangeArrowheads="1"/>
          </p:cNvSpPr>
          <p:nvPr/>
        </p:nvSpPr>
        <p:spPr bwMode="auto">
          <a:xfrm>
            <a:off x="4041428" y="2854312"/>
            <a:ext cx="1092692" cy="307777"/>
          </a:xfrm>
          <a:prstGeom prst="rect">
            <a:avLst/>
          </a:prstGeom>
          <a:noFill/>
          <a:ln w="9525">
            <a:noFill/>
            <a:miter lim="800000"/>
            <a:headEnd/>
            <a:tailEnd/>
          </a:ln>
        </p:spPr>
        <p:txBody>
          <a:bodyPr wrap="none">
            <a:spAutoFit/>
          </a:bodyPr>
          <a:lstStyle/>
          <a:p>
            <a:pPr marL="342900" indent="-342900">
              <a:defRPr/>
            </a:pPr>
            <a:r>
              <a:rPr lang="en-US" sz="1400" b="1" dirty="0">
                <a:solidFill>
                  <a:schemeClr val="accent1">
                    <a:lumMod val="75000"/>
                  </a:schemeClr>
                </a:solidFill>
                <a:latin typeface="Arial" charset="0"/>
              </a:rPr>
              <a:t>Advocates</a:t>
            </a:r>
            <a:endParaRPr lang="en-US" sz="1400" dirty="0">
              <a:solidFill>
                <a:schemeClr val="accent1">
                  <a:lumMod val="75000"/>
                </a:schemeClr>
              </a:solidFill>
              <a:latin typeface="Arial" charset="0"/>
            </a:endParaRPr>
          </a:p>
        </p:txBody>
      </p:sp>
      <p:sp>
        <p:nvSpPr>
          <p:cNvPr id="17" name="Text Box 18"/>
          <p:cNvSpPr txBox="1">
            <a:spLocks noChangeArrowheads="1"/>
          </p:cNvSpPr>
          <p:nvPr/>
        </p:nvSpPr>
        <p:spPr bwMode="auto">
          <a:xfrm>
            <a:off x="4241453" y="3233367"/>
            <a:ext cx="663663" cy="307777"/>
          </a:xfrm>
          <a:prstGeom prst="rect">
            <a:avLst/>
          </a:prstGeom>
          <a:noFill/>
          <a:ln w="9525">
            <a:noFill/>
            <a:miter lim="800000"/>
            <a:headEnd/>
            <a:tailEnd/>
          </a:ln>
        </p:spPr>
        <p:txBody>
          <a:bodyPr wrap="none">
            <a:spAutoFit/>
          </a:bodyPr>
          <a:lstStyle/>
          <a:p>
            <a:pPr marL="342900" indent="-342900">
              <a:defRPr/>
            </a:pPr>
            <a:r>
              <a:rPr lang="en-US" sz="1400" b="1" dirty="0">
                <a:solidFill>
                  <a:schemeClr val="accent1">
                    <a:lumMod val="75000"/>
                  </a:schemeClr>
                </a:solidFill>
                <a:latin typeface="Arial" charset="0"/>
              </a:rPr>
              <a:t>Allies</a:t>
            </a:r>
            <a:endParaRPr lang="en-US" sz="1400" dirty="0">
              <a:solidFill>
                <a:schemeClr val="accent1">
                  <a:lumMod val="75000"/>
                </a:schemeClr>
              </a:solidFill>
              <a:latin typeface="Arial" charset="0"/>
            </a:endParaRPr>
          </a:p>
        </p:txBody>
      </p:sp>
      <p:sp>
        <p:nvSpPr>
          <p:cNvPr id="18" name="Oval 17"/>
          <p:cNvSpPr>
            <a:spLocks noChangeArrowheads="1"/>
          </p:cNvSpPr>
          <p:nvPr/>
        </p:nvSpPr>
        <p:spPr bwMode="auto">
          <a:xfrm>
            <a:off x="3769966" y="2506649"/>
            <a:ext cx="1600200" cy="304800"/>
          </a:xfrm>
          <a:prstGeom prst="ellipse">
            <a:avLst/>
          </a:prstGeom>
          <a:noFill/>
          <a:ln w="38100" algn="ctr">
            <a:solidFill>
              <a:srgbClr val="FFBF21"/>
            </a:solidFill>
            <a:round/>
            <a:headEnd/>
            <a:tailEnd/>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p>
        </p:txBody>
      </p:sp>
      <p:sp>
        <p:nvSpPr>
          <p:cNvPr id="19" name="Oval 18"/>
          <p:cNvSpPr>
            <a:spLocks noChangeArrowheads="1"/>
          </p:cNvSpPr>
          <p:nvPr/>
        </p:nvSpPr>
        <p:spPr bwMode="auto">
          <a:xfrm>
            <a:off x="3781078" y="2887649"/>
            <a:ext cx="1600200" cy="304800"/>
          </a:xfrm>
          <a:prstGeom prst="ellipse">
            <a:avLst/>
          </a:prstGeom>
          <a:noFill/>
          <a:ln w="38100" algn="ctr">
            <a:solidFill>
              <a:srgbClr val="FFBF21"/>
            </a:solidFill>
            <a:round/>
            <a:headEnd/>
            <a:tailEnd/>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p>
        </p:txBody>
      </p:sp>
      <p:sp>
        <p:nvSpPr>
          <p:cNvPr id="20" name="Oval 19"/>
          <p:cNvSpPr>
            <a:spLocks noChangeArrowheads="1"/>
          </p:cNvSpPr>
          <p:nvPr/>
        </p:nvSpPr>
        <p:spPr bwMode="auto">
          <a:xfrm>
            <a:off x="3777903" y="2170099"/>
            <a:ext cx="1600200" cy="304800"/>
          </a:xfrm>
          <a:prstGeom prst="ellipse">
            <a:avLst/>
          </a:prstGeom>
          <a:noFill/>
          <a:ln w="38100" algn="ctr">
            <a:solidFill>
              <a:schemeClr val="accent2"/>
            </a:solidFill>
            <a:round/>
            <a:headEnd/>
            <a:tailEnd/>
          </a:ln>
          <a:extLst>
            <a:ext uri="{909E8E84-426E-40dd-AFC4-6F175D3DCCD1}">
              <a14:hiddenFill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p>
        </p:txBody>
      </p:sp>
      <p:pic>
        <p:nvPicPr>
          <p:cNvPr id="22" name="Picture 21"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043373" y="6217568"/>
            <a:ext cx="1816743" cy="566970"/>
          </a:xfrm>
          <a:prstGeom prst="rect">
            <a:avLst/>
          </a:prstGeom>
        </p:spPr>
      </p:pic>
      <p:sp>
        <p:nvSpPr>
          <p:cNvPr id="23" name="TextBox 22"/>
          <p:cNvSpPr txBox="1"/>
          <p:nvPr/>
        </p:nvSpPr>
        <p:spPr>
          <a:xfrm>
            <a:off x="211614" y="6305864"/>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
        <p:nvSpPr>
          <p:cNvPr id="3" name="TextBox 2"/>
          <p:cNvSpPr txBox="1"/>
          <p:nvPr/>
        </p:nvSpPr>
        <p:spPr>
          <a:xfrm>
            <a:off x="7068766" y="2552888"/>
            <a:ext cx="1961882" cy="2246769"/>
          </a:xfrm>
          <a:prstGeom prst="rect">
            <a:avLst/>
          </a:prstGeom>
          <a:solidFill>
            <a:schemeClr val="accent1">
              <a:lumMod val="40000"/>
              <a:lumOff val="60000"/>
            </a:schemeClr>
          </a:solidFill>
          <a:ln>
            <a:solidFill>
              <a:schemeClr val="accent1">
                <a:lumMod val="75000"/>
              </a:schemeClr>
            </a:solidFill>
          </a:ln>
        </p:spPr>
        <p:txBody>
          <a:bodyPr wrap="square" rtlCol="0">
            <a:spAutoFit/>
          </a:bodyPr>
          <a:lstStyle/>
          <a:p>
            <a:r>
              <a:rPr lang="en-US" sz="2000" i="1" spc="200" dirty="0" smtClean="0">
                <a:latin typeface="Devanagari Sangam MN"/>
                <a:cs typeface="Devanagari Sangam MN"/>
              </a:rPr>
              <a:t>“</a:t>
            </a:r>
            <a:r>
              <a:rPr lang="en-US" sz="2000" i="1" spc="200" dirty="0">
                <a:latin typeface="Devanagari Sangam MN"/>
                <a:cs typeface="Devanagari Sangam MN"/>
              </a:rPr>
              <a:t>The next step </a:t>
            </a:r>
            <a:r>
              <a:rPr lang="en-US" sz="2000" i="1" spc="200" dirty="0" smtClean="0">
                <a:latin typeface="Devanagari Sangam MN"/>
                <a:cs typeface="Devanagari Sangam MN"/>
              </a:rPr>
              <a:t>in </a:t>
            </a:r>
            <a:r>
              <a:rPr lang="en-US" sz="2000" i="1" spc="200" dirty="0">
                <a:latin typeface="Devanagari Sangam MN"/>
                <a:cs typeface="Devanagari Sangam MN"/>
              </a:rPr>
              <a:t>intensifying a networking </a:t>
            </a:r>
            <a:r>
              <a:rPr lang="en-US" sz="2000" i="1" spc="200" dirty="0" smtClean="0">
                <a:latin typeface="Devanagari Sangam MN"/>
                <a:cs typeface="Devanagari Sangam MN"/>
              </a:rPr>
              <a:t>relationship </a:t>
            </a:r>
            <a:r>
              <a:rPr lang="en-US" sz="2000" i="1" spc="200" dirty="0">
                <a:latin typeface="Devanagari Sangam MN"/>
                <a:cs typeface="Devanagari Sangam MN"/>
              </a:rPr>
              <a:t>is always up to you.”</a:t>
            </a:r>
          </a:p>
        </p:txBody>
      </p:sp>
      <p:sp>
        <p:nvSpPr>
          <p:cNvPr id="21" name="TextBox 20"/>
          <p:cNvSpPr txBox="1"/>
          <p:nvPr/>
        </p:nvSpPr>
        <p:spPr>
          <a:xfrm>
            <a:off x="184007" y="3574682"/>
            <a:ext cx="2240247" cy="1477328"/>
          </a:xfrm>
          <a:prstGeom prst="rect">
            <a:avLst/>
          </a:prstGeom>
          <a:noFill/>
        </p:spPr>
        <p:txBody>
          <a:bodyPr wrap="square" rtlCol="0">
            <a:spAutoFit/>
          </a:bodyPr>
          <a:lstStyle/>
          <a:p>
            <a:r>
              <a:rPr lang="en-US" spc="200" dirty="0" smtClean="0">
                <a:solidFill>
                  <a:srgbClr val="587287"/>
                </a:solidFill>
                <a:latin typeface="Devanagari Sangam MN"/>
                <a:cs typeface="Devanagari Sangam MN"/>
              </a:rPr>
              <a:t>To </a:t>
            </a:r>
            <a:r>
              <a:rPr lang="en-US" spc="200" dirty="0">
                <a:solidFill>
                  <a:srgbClr val="587287"/>
                </a:solidFill>
                <a:latin typeface="Devanagari Sangam MN"/>
                <a:cs typeface="Devanagari Sangam MN"/>
              </a:rPr>
              <a:t>move from Associate to Actor, </a:t>
            </a:r>
            <a:r>
              <a:rPr lang="en-US" spc="200" dirty="0" smtClean="0">
                <a:solidFill>
                  <a:srgbClr val="587287"/>
                </a:solidFill>
                <a:latin typeface="Devanagari Sangam MN"/>
                <a:cs typeface="Devanagari Sangam MN"/>
              </a:rPr>
              <a:t>give </a:t>
            </a:r>
            <a:r>
              <a:rPr lang="en-US" spc="200" dirty="0">
                <a:solidFill>
                  <a:srgbClr val="587287"/>
                </a:solidFill>
                <a:latin typeface="Devanagari Sangam MN"/>
                <a:cs typeface="Devanagari Sangam MN"/>
              </a:rPr>
              <a:t>some valuable </a:t>
            </a:r>
            <a:r>
              <a:rPr lang="en-US" spc="200" dirty="0" smtClean="0">
                <a:solidFill>
                  <a:srgbClr val="587287"/>
                </a:solidFill>
                <a:latin typeface="Devanagari Sangam MN"/>
                <a:cs typeface="Devanagari Sangam MN"/>
              </a:rPr>
              <a:t>information</a:t>
            </a:r>
            <a:endParaRPr lang="en-US" spc="200" dirty="0">
              <a:solidFill>
                <a:srgbClr val="587287"/>
              </a:solidFill>
              <a:latin typeface="Devanagari Sangam MN"/>
              <a:cs typeface="Devanagari Sangam MN"/>
            </a:endParaRPr>
          </a:p>
        </p:txBody>
      </p:sp>
      <p:cxnSp>
        <p:nvCxnSpPr>
          <p:cNvPr id="24" name="Straight Arrow Connector 23"/>
          <p:cNvCxnSpPr/>
          <p:nvPr/>
        </p:nvCxnSpPr>
        <p:spPr>
          <a:xfrm flipV="1">
            <a:off x="2028570" y="2524494"/>
            <a:ext cx="1741396" cy="1427125"/>
          </a:xfrm>
          <a:prstGeom prst="straightConnector1">
            <a:avLst/>
          </a:prstGeom>
          <a:ln>
            <a:solidFill>
              <a:schemeClr val="accent2"/>
            </a:solidFill>
            <a:tailEnd type="arrow"/>
          </a:ln>
          <a:effectLst/>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496271" y="5809156"/>
            <a:ext cx="4534377" cy="307777"/>
          </a:xfrm>
          <a:prstGeom prst="rect">
            <a:avLst/>
          </a:prstGeom>
          <a:noFill/>
        </p:spPr>
        <p:txBody>
          <a:bodyPr wrap="square" rtlCol="0">
            <a:spAutoFit/>
          </a:bodyPr>
          <a:lstStyle/>
          <a:p>
            <a:pPr algn="r"/>
            <a:r>
              <a:rPr lang="en-US" sz="1400" i="1" spc="100" dirty="0">
                <a:latin typeface="Devanagari Sangam MN"/>
                <a:cs typeface="Devanagari Sangam MN"/>
              </a:rPr>
              <a:t>Lynne </a:t>
            </a:r>
            <a:r>
              <a:rPr lang="en-US" sz="1400" i="1" spc="100" dirty="0" err="1">
                <a:latin typeface="Devanagari Sangam MN"/>
                <a:cs typeface="Devanagari Sangam MN"/>
              </a:rPr>
              <a:t>Waymon</a:t>
            </a:r>
            <a:r>
              <a:rPr lang="en-US" sz="1400" i="1" spc="100" dirty="0">
                <a:latin typeface="Devanagari Sangam MN"/>
                <a:cs typeface="Devanagari Sangam MN"/>
              </a:rPr>
              <a:t>, Making Contacts Count</a:t>
            </a: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09522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childTnLst>
                          </p:cTn>
                        </p:par>
                        <p:par>
                          <p:cTn id="22" fill="hold">
                            <p:stCondLst>
                              <p:cond delay="2500"/>
                            </p:stCondLst>
                            <p:childTnLst>
                              <p:par>
                                <p:cTn id="23" presetID="10"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fade">
                                      <p:cBhvr>
                                        <p:cTn id="29" dur="500"/>
                                        <p:tgtEl>
                                          <p:spTgt spid="16"/>
                                        </p:tgtEl>
                                      </p:cBhvr>
                                    </p:animEffect>
                                  </p:childTnLst>
                                </p:cTn>
                              </p:par>
                            </p:childTnLst>
                          </p:cTn>
                        </p:par>
                        <p:par>
                          <p:cTn id="30" fill="hold">
                            <p:stCondLst>
                              <p:cond delay="3500"/>
                            </p:stCondLst>
                            <p:childTnLst>
                              <p:par>
                                <p:cTn id="31" presetID="10" presetClass="entr" presetSubtype="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500"/>
                                        <p:tgtEl>
                                          <p:spTgt spid="2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animBg="1"/>
      <p:bldP spid="19" grpId="0" animBg="1"/>
      <p:bldP spid="20"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spc="250" dirty="0" smtClean="0">
                <a:solidFill>
                  <a:schemeClr val="bg2"/>
                </a:solidFill>
                <a:latin typeface="Devanagari Sangam MN"/>
                <a:cs typeface="Devanagari Sangam MN"/>
              </a:rPr>
              <a:t>Analyze Your Network</a:t>
            </a:r>
            <a:endParaRPr lang="en-US" sz="4400" spc="250" dirty="0">
              <a:solidFill>
                <a:schemeClr val="bg2"/>
              </a:solidFill>
              <a:latin typeface="Devanagari Sangam MN"/>
              <a:cs typeface="Devanagari Sangam MN"/>
            </a:endParaRPr>
          </a:p>
        </p:txBody>
      </p:sp>
      <p:pic>
        <p:nvPicPr>
          <p:cNvPr id="6" name="Picture 5"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7" name="TextBox 6"/>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graphicFrame>
        <p:nvGraphicFramePr>
          <p:cNvPr id="11" name="Table 10"/>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71609796"/>
              </p:ext>
            </p:extLst>
          </p:nvPr>
        </p:nvGraphicFramePr>
        <p:xfrm>
          <a:off x="2332002" y="1923142"/>
          <a:ext cx="6132285" cy="3683001"/>
        </p:xfrm>
        <a:graphic>
          <a:graphicData uri="http://schemas.openxmlformats.org/drawingml/2006/table">
            <a:tbl>
              <a:tblPr firstRow="1" bandRow="1">
                <a:tableStyleId>{5C22544A-7EE6-4342-B048-85BDC9FD1C3A}</a:tableStyleId>
              </a:tblPr>
              <a:tblGrid>
                <a:gridCol w="2044095"/>
                <a:gridCol w="2044095"/>
                <a:gridCol w="2044095"/>
              </a:tblGrid>
              <a:tr h="1227667">
                <a:tc>
                  <a:txBody>
                    <a:bodyPr/>
                    <a:lstStyle/>
                    <a:p>
                      <a:endParaRPr lang="en-US" dirty="0"/>
                    </a:p>
                  </a:txBody>
                  <a:tcPr>
                    <a:solidFill>
                      <a:srgbClr val="B2C1CD"/>
                    </a:solidFill>
                  </a:tcPr>
                </a:tc>
                <a:tc>
                  <a:txBody>
                    <a:bodyPr/>
                    <a:lstStyle/>
                    <a:p>
                      <a:endParaRPr lang="en-US" dirty="0"/>
                    </a:p>
                  </a:txBody>
                  <a:tcPr>
                    <a:solidFill>
                      <a:srgbClr val="B2C1CD"/>
                    </a:solidFill>
                  </a:tcPr>
                </a:tc>
                <a:tc>
                  <a:txBody>
                    <a:bodyPr/>
                    <a:lstStyle/>
                    <a:p>
                      <a:endParaRPr lang="en-US"/>
                    </a:p>
                  </a:txBody>
                  <a:tcPr>
                    <a:solidFill>
                      <a:srgbClr val="B2C1CD"/>
                    </a:solidFill>
                  </a:tcPr>
                </a:tc>
              </a:tr>
              <a:tr h="1227667">
                <a:tc>
                  <a:txBody>
                    <a:bodyPr/>
                    <a:lstStyle/>
                    <a:p>
                      <a:endParaRPr lang="en-US"/>
                    </a:p>
                  </a:txBody>
                  <a:tcPr>
                    <a:solidFill>
                      <a:srgbClr val="B2C1CD"/>
                    </a:solidFill>
                  </a:tcPr>
                </a:tc>
                <a:tc>
                  <a:txBody>
                    <a:bodyPr/>
                    <a:lstStyle/>
                    <a:p>
                      <a:endParaRPr lang="en-US" dirty="0"/>
                    </a:p>
                  </a:txBody>
                  <a:tcPr>
                    <a:solidFill>
                      <a:srgbClr val="B2C1CD"/>
                    </a:solidFill>
                  </a:tcPr>
                </a:tc>
                <a:tc>
                  <a:txBody>
                    <a:bodyPr/>
                    <a:lstStyle/>
                    <a:p>
                      <a:endParaRPr lang="en-US" dirty="0"/>
                    </a:p>
                  </a:txBody>
                  <a:tcPr>
                    <a:solidFill>
                      <a:srgbClr val="B2C1CD"/>
                    </a:solidFill>
                  </a:tcPr>
                </a:tc>
              </a:tr>
              <a:tr h="1227667">
                <a:tc>
                  <a:txBody>
                    <a:bodyPr/>
                    <a:lstStyle/>
                    <a:p>
                      <a:endParaRPr lang="en-US"/>
                    </a:p>
                  </a:txBody>
                  <a:tcPr>
                    <a:solidFill>
                      <a:srgbClr val="B2C1CD"/>
                    </a:solidFill>
                  </a:tcPr>
                </a:tc>
                <a:tc>
                  <a:txBody>
                    <a:bodyPr/>
                    <a:lstStyle/>
                    <a:p>
                      <a:endParaRPr lang="en-US" dirty="0"/>
                    </a:p>
                  </a:txBody>
                  <a:tcPr>
                    <a:solidFill>
                      <a:srgbClr val="B2C1CD"/>
                    </a:solidFill>
                  </a:tcPr>
                </a:tc>
                <a:tc>
                  <a:txBody>
                    <a:bodyPr/>
                    <a:lstStyle/>
                    <a:p>
                      <a:endParaRPr lang="en-US" dirty="0"/>
                    </a:p>
                  </a:txBody>
                  <a:tcPr>
                    <a:solidFill>
                      <a:srgbClr val="B2C1CD"/>
                    </a:solidFill>
                  </a:tcPr>
                </a:tc>
              </a:tr>
            </a:tbl>
          </a:graphicData>
        </a:graphic>
      </p:graphicFrame>
      <p:sp>
        <p:nvSpPr>
          <p:cNvPr id="12" name="TextBox 11"/>
          <p:cNvSpPr txBox="1"/>
          <p:nvPr/>
        </p:nvSpPr>
        <p:spPr>
          <a:xfrm>
            <a:off x="338667" y="2376714"/>
            <a:ext cx="1566340" cy="646331"/>
          </a:xfrm>
          <a:prstGeom prst="rect">
            <a:avLst/>
          </a:prstGeom>
          <a:noFill/>
        </p:spPr>
        <p:txBody>
          <a:bodyPr wrap="square" rtlCol="0">
            <a:spAutoFit/>
          </a:bodyPr>
          <a:lstStyle/>
          <a:p>
            <a:r>
              <a:rPr lang="en-US" spc="100" dirty="0" smtClean="0">
                <a:latin typeface="Devanagari Sangam MN"/>
                <a:cs typeface="Devanagari Sangam MN"/>
              </a:rPr>
              <a:t>Allies/ Advocates</a:t>
            </a:r>
            <a:endParaRPr lang="en-US" spc="100" dirty="0">
              <a:latin typeface="Devanagari Sangam MN"/>
              <a:cs typeface="Devanagari Sangam MN"/>
            </a:endParaRPr>
          </a:p>
        </p:txBody>
      </p:sp>
      <p:sp>
        <p:nvSpPr>
          <p:cNvPr id="14" name="TextBox 13"/>
          <p:cNvSpPr txBox="1"/>
          <p:nvPr/>
        </p:nvSpPr>
        <p:spPr>
          <a:xfrm>
            <a:off x="338667" y="3635829"/>
            <a:ext cx="1644655" cy="646331"/>
          </a:xfrm>
          <a:prstGeom prst="rect">
            <a:avLst/>
          </a:prstGeom>
          <a:noFill/>
        </p:spPr>
        <p:txBody>
          <a:bodyPr wrap="square" rtlCol="0">
            <a:spAutoFit/>
          </a:bodyPr>
          <a:lstStyle/>
          <a:p>
            <a:r>
              <a:rPr lang="en-US" spc="100" dirty="0" smtClean="0">
                <a:solidFill>
                  <a:srgbClr val="333366"/>
                </a:solidFill>
                <a:latin typeface="Devanagari Sangam MN"/>
                <a:cs typeface="Devanagari Sangam MN"/>
              </a:rPr>
              <a:t>Actors/Associates</a:t>
            </a:r>
            <a:endParaRPr lang="en-US" spc="100" dirty="0">
              <a:solidFill>
                <a:srgbClr val="333366"/>
              </a:solidFill>
              <a:latin typeface="Devanagari Sangam MN"/>
              <a:cs typeface="Devanagari Sangam MN"/>
            </a:endParaRPr>
          </a:p>
        </p:txBody>
      </p:sp>
      <p:sp>
        <p:nvSpPr>
          <p:cNvPr id="15" name="TextBox 14"/>
          <p:cNvSpPr txBox="1"/>
          <p:nvPr/>
        </p:nvSpPr>
        <p:spPr>
          <a:xfrm>
            <a:off x="338667" y="4778828"/>
            <a:ext cx="1993335" cy="646331"/>
          </a:xfrm>
          <a:prstGeom prst="rect">
            <a:avLst/>
          </a:prstGeom>
          <a:noFill/>
        </p:spPr>
        <p:txBody>
          <a:bodyPr wrap="square" rtlCol="0">
            <a:spAutoFit/>
          </a:bodyPr>
          <a:lstStyle/>
          <a:p>
            <a:r>
              <a:rPr lang="en-US" spc="100" dirty="0" smtClean="0">
                <a:solidFill>
                  <a:srgbClr val="333366"/>
                </a:solidFill>
                <a:latin typeface="Devanagari Sangam MN"/>
                <a:cs typeface="Devanagari Sangam MN"/>
              </a:rPr>
              <a:t>Acquaintances/ Accidents</a:t>
            </a:r>
            <a:endParaRPr lang="en-US" spc="100" dirty="0">
              <a:solidFill>
                <a:srgbClr val="333366"/>
              </a:solidFill>
              <a:latin typeface="Devanagari Sangam MN"/>
              <a:cs typeface="Devanagari Sangam MN"/>
            </a:endParaRPr>
          </a:p>
        </p:txBody>
      </p:sp>
      <p:sp>
        <p:nvSpPr>
          <p:cNvPr id="17" name="TextBox 16"/>
          <p:cNvSpPr txBox="1"/>
          <p:nvPr/>
        </p:nvSpPr>
        <p:spPr>
          <a:xfrm>
            <a:off x="2346071" y="1553810"/>
            <a:ext cx="1984233" cy="369332"/>
          </a:xfrm>
          <a:prstGeom prst="rect">
            <a:avLst/>
          </a:prstGeom>
          <a:noFill/>
        </p:spPr>
        <p:txBody>
          <a:bodyPr wrap="square" rtlCol="0">
            <a:spAutoFit/>
          </a:bodyPr>
          <a:lstStyle/>
          <a:p>
            <a:pPr algn="ctr"/>
            <a:r>
              <a:rPr lang="en-US" spc="100" dirty="0" smtClean="0">
                <a:solidFill>
                  <a:srgbClr val="333366"/>
                </a:solidFill>
                <a:latin typeface="Devanagari Sangam MN"/>
                <a:cs typeface="Devanagari Sangam MN"/>
              </a:rPr>
              <a:t>Personal</a:t>
            </a:r>
            <a:endParaRPr lang="en-US" spc="100" dirty="0">
              <a:solidFill>
                <a:srgbClr val="333366"/>
              </a:solidFill>
              <a:latin typeface="Devanagari Sangam MN"/>
              <a:cs typeface="Devanagari Sangam MN"/>
            </a:endParaRPr>
          </a:p>
        </p:txBody>
      </p:sp>
      <p:sp>
        <p:nvSpPr>
          <p:cNvPr id="18" name="TextBox 17"/>
          <p:cNvSpPr txBox="1"/>
          <p:nvPr/>
        </p:nvSpPr>
        <p:spPr>
          <a:xfrm>
            <a:off x="4367962" y="1553810"/>
            <a:ext cx="1983344" cy="369332"/>
          </a:xfrm>
          <a:prstGeom prst="rect">
            <a:avLst/>
          </a:prstGeom>
          <a:noFill/>
        </p:spPr>
        <p:txBody>
          <a:bodyPr wrap="square" rtlCol="0">
            <a:spAutoFit/>
          </a:bodyPr>
          <a:lstStyle/>
          <a:p>
            <a:pPr algn="ctr"/>
            <a:r>
              <a:rPr lang="en-US" spc="100" dirty="0" smtClean="0">
                <a:solidFill>
                  <a:srgbClr val="333366"/>
                </a:solidFill>
                <a:latin typeface="Devanagari Sangam MN"/>
                <a:cs typeface="Devanagari Sangam MN"/>
              </a:rPr>
              <a:t>Professional</a:t>
            </a:r>
            <a:endParaRPr lang="en-US" spc="100" dirty="0">
              <a:solidFill>
                <a:srgbClr val="333366"/>
              </a:solidFill>
              <a:latin typeface="Devanagari Sangam MN"/>
              <a:cs typeface="Devanagari Sangam MN"/>
            </a:endParaRPr>
          </a:p>
        </p:txBody>
      </p:sp>
      <p:sp>
        <p:nvSpPr>
          <p:cNvPr id="19" name="TextBox 18"/>
          <p:cNvSpPr txBox="1"/>
          <p:nvPr/>
        </p:nvSpPr>
        <p:spPr>
          <a:xfrm>
            <a:off x="6480943" y="1553810"/>
            <a:ext cx="1983344" cy="369332"/>
          </a:xfrm>
          <a:prstGeom prst="rect">
            <a:avLst/>
          </a:prstGeom>
          <a:noFill/>
        </p:spPr>
        <p:txBody>
          <a:bodyPr wrap="square" rtlCol="0">
            <a:spAutoFit/>
          </a:bodyPr>
          <a:lstStyle/>
          <a:p>
            <a:pPr algn="ctr"/>
            <a:r>
              <a:rPr lang="en-US" spc="100" dirty="0" smtClean="0">
                <a:solidFill>
                  <a:srgbClr val="333366"/>
                </a:solidFill>
                <a:latin typeface="Devanagari Sangam MN"/>
                <a:cs typeface="Devanagari Sangam MN"/>
              </a:rPr>
              <a:t>Community</a:t>
            </a:r>
            <a:endParaRPr lang="en-US" spc="100" dirty="0">
              <a:solidFill>
                <a:srgbClr val="333366"/>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12024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Network Analysis</a:t>
            </a:r>
            <a:endParaRPr lang="en-US" sz="4400" dirty="0"/>
          </a:p>
        </p:txBody>
      </p:sp>
      <p:sp>
        <p:nvSpPr>
          <p:cNvPr id="3" name="Content Placeholder 2"/>
          <p:cNvSpPr>
            <a:spLocks noGrp="1"/>
          </p:cNvSpPr>
          <p:nvPr>
            <p:ph sz="quarter" idx="1"/>
          </p:nvPr>
        </p:nvSpPr>
        <p:spPr/>
        <p:txBody>
          <a:bodyPr/>
          <a:lstStyle/>
          <a:p>
            <a:pPr marL="457200" indent="-457200">
              <a:buFont typeface="Arial" panose="020B0604020202020204" pitchFamily="34" charset="0"/>
              <a:buChar char="•"/>
              <a:defRPr/>
            </a:pPr>
            <a:r>
              <a:rPr lang="en-US" sz="3200" dirty="0"/>
              <a:t>What does your map </a:t>
            </a:r>
            <a:r>
              <a:rPr lang="en-US" sz="3200" dirty="0" smtClean="0"/>
              <a:t>show you about </a:t>
            </a:r>
            <a:r>
              <a:rPr lang="en-US" sz="3200" dirty="0"/>
              <a:t>your network</a:t>
            </a:r>
            <a:r>
              <a:rPr lang="en-US" sz="3200" dirty="0" smtClean="0"/>
              <a:t>?</a:t>
            </a:r>
            <a:endParaRPr lang="en-US" sz="3200" dirty="0"/>
          </a:p>
          <a:p>
            <a:pPr marL="457200" indent="-457200">
              <a:buFont typeface="Arial" panose="020B0604020202020204" pitchFamily="34" charset="0"/>
              <a:buChar char="•"/>
              <a:defRPr/>
            </a:pPr>
            <a:r>
              <a:rPr lang="en-US" sz="3200" dirty="0" smtClean="0"/>
              <a:t>Where are there gaps?</a:t>
            </a:r>
          </a:p>
          <a:p>
            <a:pPr marL="457200" indent="-457200">
              <a:buFont typeface="Arial" panose="020B0604020202020204" pitchFamily="34" charset="0"/>
              <a:buChar char="•"/>
              <a:defRPr/>
            </a:pPr>
            <a:r>
              <a:rPr lang="en-US" sz="3200" dirty="0" smtClean="0"/>
              <a:t>What areas do you want to adjust or improve?</a:t>
            </a:r>
            <a:endParaRPr lang="en-US" sz="3200" dirty="0"/>
          </a:p>
          <a:p>
            <a:pPr>
              <a:buFont typeface="Arial"/>
              <a:buChar char="•"/>
            </a:pPr>
            <a:endParaRPr lang="en-US" dirty="0"/>
          </a:p>
        </p:txBody>
      </p:sp>
      <p:pic>
        <p:nvPicPr>
          <p:cNvPr id="4" name="Picture 3" descr="careerly-final copy.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7139635" y="6200662"/>
            <a:ext cx="1816743" cy="566970"/>
          </a:xfrm>
          <a:prstGeom prst="rect">
            <a:avLst/>
          </a:prstGeom>
        </p:spPr>
      </p:pic>
      <p:sp>
        <p:nvSpPr>
          <p:cNvPr id="5" name="TextBox 4"/>
          <p:cNvSpPr txBox="1"/>
          <p:nvPr/>
        </p:nvSpPr>
        <p:spPr>
          <a:xfrm>
            <a:off x="118831" y="6292056"/>
            <a:ext cx="3219357" cy="369332"/>
          </a:xfrm>
          <a:prstGeom prst="rect">
            <a:avLst/>
          </a:prstGeom>
          <a:noFill/>
        </p:spPr>
        <p:txBody>
          <a:bodyPr wrap="square" rtlCol="0">
            <a:spAutoFit/>
          </a:bodyPr>
          <a:lstStyle/>
          <a:p>
            <a:r>
              <a:rPr lang="en-US" i="1" cap="none" spc="200" dirty="0" smtClean="0">
                <a:solidFill>
                  <a:schemeClr val="bg2"/>
                </a:solidFill>
                <a:latin typeface="Devanagari Sangam MN"/>
                <a:cs typeface="Devanagari Sangam MN"/>
              </a:rPr>
              <a:t>The Monday Workshop</a:t>
            </a:r>
            <a:endParaRPr lang="en-US" i="1" cap="none" spc="200" dirty="0">
              <a:solidFill>
                <a:schemeClr val="bg2"/>
              </a:solidFill>
              <a:latin typeface="Devanagari Sangam MN"/>
              <a:cs typeface="Devanagari Sangam MN"/>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3611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areerly Updated Template">
  <a:themeElements>
    <a:clrScheme name="Custom 14">
      <a:dk1>
        <a:srgbClr val="333366"/>
      </a:dk1>
      <a:lt1>
        <a:sysClr val="window" lastClr="FFFFFF"/>
      </a:lt1>
      <a:dk2>
        <a:srgbClr val="333366"/>
      </a:dk2>
      <a:lt2>
        <a:srgbClr val="333366"/>
      </a:lt2>
      <a:accent1>
        <a:srgbClr val="7E97AB"/>
      </a:accent1>
      <a:accent2>
        <a:srgbClr val="FFBF21"/>
      </a:accent2>
      <a:accent3>
        <a:srgbClr val="FFBF21"/>
      </a:accent3>
      <a:accent4>
        <a:srgbClr val="FFBF21"/>
      </a:accent4>
      <a:accent5>
        <a:srgbClr val="FFBF21"/>
      </a:accent5>
      <a:accent6>
        <a:srgbClr val="968C8C"/>
      </a:accent6>
      <a:hlink>
        <a:srgbClr val="F7B615"/>
      </a:hlink>
      <a:folHlink>
        <a:srgbClr val="7C97AB"/>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Careerly Updated Template.potx</Template>
  <TotalTime>8621</TotalTime>
  <Words>1409</Words>
  <Application>Microsoft Macintosh PowerPoint</Application>
  <PresentationFormat>On-screen Show (4:3)</PresentationFormat>
  <Paragraphs>254</Paragraphs>
  <Slides>27</Slides>
  <Notes>11</Notes>
  <HiddenSlides>0</HiddenSlides>
  <MMClips>0</MMClips>
  <ScaleCrop>false</ScaleCrop>
  <HeadingPairs>
    <vt:vector size="4" baseType="variant">
      <vt:variant>
        <vt:lpstr>Design Template</vt:lpstr>
      </vt:variant>
      <vt:variant>
        <vt:i4>1</vt:i4>
      </vt:variant>
      <vt:variant>
        <vt:lpstr>Slide Titles</vt:lpstr>
      </vt:variant>
      <vt:variant>
        <vt:i4>27</vt:i4>
      </vt:variant>
    </vt:vector>
  </HeadingPairs>
  <TitlesOfParts>
    <vt:vector size="28" baseType="lpstr">
      <vt:lpstr>Careerly Updated Template</vt:lpstr>
      <vt:lpstr>Networking &amp;  Informational Interviews </vt:lpstr>
      <vt:lpstr>Overview</vt:lpstr>
      <vt:lpstr>Slide 3</vt:lpstr>
      <vt:lpstr>What is networking?</vt:lpstr>
      <vt:lpstr>True / False: Networking is...</vt:lpstr>
      <vt:lpstr>5 Stages of an Effective Job Search</vt:lpstr>
      <vt:lpstr>Stages of Trust</vt:lpstr>
      <vt:lpstr>Analyze Your Network</vt:lpstr>
      <vt:lpstr>Network Analysis</vt:lpstr>
      <vt:lpstr>A quick word on</vt:lpstr>
      <vt:lpstr>Slide 11</vt:lpstr>
      <vt:lpstr>Networking Tools Networking Emails</vt:lpstr>
      <vt:lpstr>Basic Tracker</vt:lpstr>
      <vt:lpstr>Basic Tracker – Note examples</vt:lpstr>
      <vt:lpstr>Second Tier Tracker</vt:lpstr>
      <vt:lpstr>Second Tier Tracker</vt:lpstr>
      <vt:lpstr>Networking Emails</vt:lpstr>
      <vt:lpstr>Example 1 – Looking for a new job</vt:lpstr>
      <vt:lpstr>Example 2 - LinkedIn “Connector” Email </vt:lpstr>
      <vt:lpstr>“Places” to Network</vt:lpstr>
      <vt:lpstr>Coffee Chats &amp; Informational Interviews</vt:lpstr>
      <vt:lpstr>What are they?</vt:lpstr>
      <vt:lpstr>“Tell Me About Yourself”</vt:lpstr>
      <vt:lpstr>“Tell Me About Yourself”</vt:lpstr>
      <vt:lpstr>Let’s practice!</vt:lpstr>
      <vt:lpstr>Final tips for success</vt:lpstr>
      <vt:lpstr>About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Clare Skelly</dc:creator>
  <cp:lastModifiedBy>Hiranya Fernando</cp:lastModifiedBy>
  <cp:revision>47</cp:revision>
  <dcterms:created xsi:type="dcterms:W3CDTF">2015-02-23T22:45:54Z</dcterms:created>
  <dcterms:modified xsi:type="dcterms:W3CDTF">2015-02-23T22:58:18Z</dcterms:modified>
</cp:coreProperties>
</file>